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4"/>
  </p:notesMasterIdLst>
  <p:sldIdLst>
    <p:sldId id="256" r:id="rId2"/>
    <p:sldId id="259" r:id="rId3"/>
    <p:sldId id="265" r:id="rId4"/>
    <p:sldId id="258" r:id="rId5"/>
    <p:sldId id="257" r:id="rId6"/>
    <p:sldId id="276" r:id="rId7"/>
    <p:sldId id="283" r:id="rId8"/>
    <p:sldId id="262" r:id="rId9"/>
    <p:sldId id="263" r:id="rId10"/>
    <p:sldId id="266" r:id="rId11"/>
    <p:sldId id="264" r:id="rId12"/>
    <p:sldId id="267" r:id="rId13"/>
    <p:sldId id="284"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5" r:id="rId29"/>
    <p:sldId id="290" r:id="rId30"/>
    <p:sldId id="286"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2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2" autoAdjust="0"/>
    <p:restoredTop sz="94799" autoAdjust="0"/>
  </p:normalViewPr>
  <p:slideViewPr>
    <p:cSldViewPr snapToGrid="0">
      <p:cViewPr varScale="1">
        <p:scale>
          <a:sx n="82" d="100"/>
          <a:sy n="82" d="100"/>
        </p:scale>
        <p:origin x="10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FD3C3-BB78-4A2D-94D2-1BDAB0CFC85A}" type="doc">
      <dgm:prSet loTypeId="urn:microsoft.com/office/officeart/2005/8/layout/radial5" loCatId="cycle" qsTypeId="urn:microsoft.com/office/officeart/2005/8/quickstyle/simple1" qsCatId="simple" csTypeId="urn:microsoft.com/office/officeart/2005/8/colors/accent0_3" csCatId="mainScheme" phldr="1"/>
      <dgm:spPr/>
      <dgm:t>
        <a:bodyPr/>
        <a:lstStyle/>
        <a:p>
          <a:endParaRPr lang="en-IN"/>
        </a:p>
      </dgm:t>
    </dgm:pt>
    <dgm:pt modelId="{46D834B5-CAF5-48AE-B481-03C68309E94D}">
      <dgm:prSet phldrT="[Text]"/>
      <dgm:spPr/>
      <dgm:t>
        <a:bodyPr/>
        <a:lstStyle/>
        <a:p>
          <a:r>
            <a:rPr lang="en-US" dirty="0"/>
            <a:t>Loan Data: Data types</a:t>
          </a:r>
          <a:endParaRPr lang="en-IN" dirty="0"/>
        </a:p>
      </dgm:t>
    </dgm:pt>
    <dgm:pt modelId="{F80A34FD-1E3E-4231-9D1F-BD2E5CB000F0}" type="parTrans" cxnId="{F88727C5-5675-42FA-816F-8743E18B36C7}">
      <dgm:prSet/>
      <dgm:spPr/>
      <dgm:t>
        <a:bodyPr/>
        <a:lstStyle/>
        <a:p>
          <a:endParaRPr lang="en-IN"/>
        </a:p>
      </dgm:t>
    </dgm:pt>
    <dgm:pt modelId="{F5334EF4-D5B5-4CCC-B47F-14535D2A5F1A}" type="sibTrans" cxnId="{F88727C5-5675-42FA-816F-8743E18B36C7}">
      <dgm:prSet/>
      <dgm:spPr/>
      <dgm:t>
        <a:bodyPr/>
        <a:lstStyle/>
        <a:p>
          <a:endParaRPr lang="en-IN"/>
        </a:p>
      </dgm:t>
    </dgm:pt>
    <dgm:pt modelId="{19FFCA31-1C2D-4167-9F2A-4E1B89444306}">
      <dgm:prSet phldrT="[Text]" custT="1"/>
      <dgm:spPr/>
      <dgm:t>
        <a:bodyPr/>
        <a:lstStyle/>
        <a:p>
          <a:r>
            <a:rPr lang="en-US" sz="1000" b="1" dirty="0">
              <a:latin typeface="Bahnschrift SemiBold" panose="020B0502040204020203" pitchFamily="34" charset="0"/>
            </a:rPr>
            <a:t>Target Variable</a:t>
          </a:r>
          <a:r>
            <a:rPr lang="en-US" sz="1000" dirty="0">
              <a:latin typeface="Bahnschrift SemiBold" panose="020B0502040204020203" pitchFamily="34" charset="0"/>
            </a:rPr>
            <a:t>:</a:t>
          </a:r>
        </a:p>
        <a:p>
          <a:r>
            <a:rPr lang="en-US" sz="1000" dirty="0">
              <a:latin typeface="Bahnschrift SemiBold" panose="020B0502040204020203" pitchFamily="34" charset="0"/>
            </a:rPr>
            <a:t>1. Charge OFF</a:t>
          </a:r>
        </a:p>
        <a:p>
          <a:r>
            <a:rPr lang="en-US" sz="1000" dirty="0">
              <a:latin typeface="Bahnschrift SemiBold" panose="020B0502040204020203" pitchFamily="34" charset="0"/>
            </a:rPr>
            <a:t>2. Paid in Full</a:t>
          </a:r>
          <a:endParaRPr lang="en-IN" sz="1000" dirty="0">
            <a:latin typeface="Bahnschrift SemiBold" panose="020B0502040204020203" pitchFamily="34" charset="0"/>
          </a:endParaRPr>
        </a:p>
      </dgm:t>
    </dgm:pt>
    <dgm:pt modelId="{C2290B8F-5B63-4EE5-A66E-EC28178C1C10}" type="parTrans" cxnId="{6D1B4BAA-9D27-476A-A40D-CBEAAA0664D8}">
      <dgm:prSet/>
      <dgm:spPr/>
      <dgm:t>
        <a:bodyPr/>
        <a:lstStyle/>
        <a:p>
          <a:endParaRPr lang="en-IN" dirty="0"/>
        </a:p>
      </dgm:t>
    </dgm:pt>
    <dgm:pt modelId="{54CEA2AF-4BF6-42B4-918D-5B4FD84744AB}" type="sibTrans" cxnId="{6D1B4BAA-9D27-476A-A40D-CBEAAA0664D8}">
      <dgm:prSet/>
      <dgm:spPr/>
      <dgm:t>
        <a:bodyPr/>
        <a:lstStyle/>
        <a:p>
          <a:endParaRPr lang="en-IN"/>
        </a:p>
      </dgm:t>
    </dgm:pt>
    <dgm:pt modelId="{78281EE1-20FD-41C8-995A-B617FF839CBE}">
      <dgm:prSet phldrT="[Text]" custT="1"/>
      <dgm:spPr/>
      <dgm:t>
        <a:bodyPr/>
        <a:lstStyle/>
        <a:p>
          <a:r>
            <a:rPr lang="en-US" sz="1000" b="1" u="sng" dirty="0">
              <a:latin typeface="Bahnschrift SemiBold" panose="020B0502040204020203" pitchFamily="34" charset="0"/>
            </a:rPr>
            <a:t>Numerical:</a:t>
          </a:r>
        </a:p>
        <a:p>
          <a:r>
            <a:rPr lang="en-US" sz="1000" dirty="0">
              <a:latin typeface="Bahnschrift SemiBold" panose="020B0502040204020203" pitchFamily="34" charset="0"/>
            </a:rPr>
            <a:t>1.  Zip</a:t>
          </a:r>
        </a:p>
        <a:p>
          <a:r>
            <a:rPr lang="en-US" sz="1000" dirty="0">
              <a:latin typeface="Bahnschrift SemiBold" panose="020B0502040204020203" pitchFamily="34" charset="0"/>
            </a:rPr>
            <a:t>    2. CCSC</a:t>
          </a:r>
        </a:p>
        <a:p>
          <a:r>
            <a:rPr lang="en-US" sz="1000" dirty="0">
              <a:latin typeface="Bahnschrift SemiBold" panose="020B0502040204020203" pitchFamily="34" charset="0"/>
            </a:rPr>
            <a:t>3.ApprovalFy</a:t>
          </a:r>
        </a:p>
        <a:p>
          <a:r>
            <a:rPr lang="en-US" sz="1000" dirty="0">
              <a:latin typeface="Bahnschrift SemiBold" panose="020B0502040204020203" pitchFamily="34" charset="0"/>
            </a:rPr>
            <a:t>4. Term</a:t>
          </a:r>
        </a:p>
        <a:p>
          <a:r>
            <a:rPr lang="en-US" sz="1000" dirty="0">
              <a:latin typeface="Bahnschrift SemiBold" panose="020B0502040204020203" pitchFamily="34" charset="0"/>
            </a:rPr>
            <a:t>5. NoEmp</a:t>
          </a:r>
        </a:p>
        <a:p>
          <a:r>
            <a:rPr lang="en-US" sz="1000" dirty="0">
              <a:latin typeface="Bahnschrift SemiBold" panose="020B0502040204020203" pitchFamily="34" charset="0"/>
            </a:rPr>
            <a:t>6. Create Job</a:t>
          </a:r>
        </a:p>
        <a:p>
          <a:r>
            <a:rPr lang="en-US" sz="1000" dirty="0">
              <a:latin typeface="Bahnschrift SemiBold" panose="020B0502040204020203" pitchFamily="34" charset="0"/>
            </a:rPr>
            <a:t>7. Retained Job</a:t>
          </a:r>
        </a:p>
        <a:p>
          <a:r>
            <a:rPr lang="en-US" sz="1000" dirty="0">
              <a:latin typeface="Bahnschrift SemiBold" panose="020B0502040204020203" pitchFamily="34" charset="0"/>
            </a:rPr>
            <a:t>8. Disbursement Gross</a:t>
          </a:r>
        </a:p>
        <a:p>
          <a:r>
            <a:rPr lang="en-US" sz="1000" dirty="0">
              <a:latin typeface="Bahnschrift SemiBold" panose="020B0502040204020203" pitchFamily="34" charset="0"/>
            </a:rPr>
            <a:t>9.Balance Gross</a:t>
          </a:r>
        </a:p>
        <a:p>
          <a:r>
            <a:rPr lang="en-US" sz="1000" dirty="0">
              <a:latin typeface="Bahnschrift SemiBold" panose="020B0502040204020203" pitchFamily="34" charset="0"/>
            </a:rPr>
            <a:t>10.Chg Off Prin  Gr</a:t>
          </a:r>
        </a:p>
        <a:p>
          <a:r>
            <a:rPr lang="en-US" sz="1000" dirty="0">
              <a:latin typeface="Bahnschrift SemiBold" panose="020B0502040204020203" pitchFamily="34" charset="0"/>
            </a:rPr>
            <a:t>11. GrAppv</a:t>
          </a:r>
        </a:p>
        <a:p>
          <a:r>
            <a:rPr lang="en-US" sz="1000" dirty="0">
              <a:latin typeface="Bahnschrift SemiBold" panose="020B0502040204020203" pitchFamily="34" charset="0"/>
            </a:rPr>
            <a:t>12. SBA_Appv</a:t>
          </a:r>
        </a:p>
        <a:p>
          <a:endParaRPr lang="en-US" sz="900" dirty="0"/>
        </a:p>
      </dgm:t>
    </dgm:pt>
    <dgm:pt modelId="{881648D9-263F-4C1A-9A8C-60A1547630A1}" type="sibTrans" cxnId="{7143DE24-BDC3-43E3-AC7E-9F8B6C78F04D}">
      <dgm:prSet/>
      <dgm:spPr/>
      <dgm:t>
        <a:bodyPr/>
        <a:lstStyle/>
        <a:p>
          <a:endParaRPr lang="en-IN"/>
        </a:p>
      </dgm:t>
    </dgm:pt>
    <dgm:pt modelId="{77F486A7-C884-4F86-88D3-3EFE446ABE12}" type="parTrans" cxnId="{7143DE24-BDC3-43E3-AC7E-9F8B6C78F04D}">
      <dgm:prSet/>
      <dgm:spPr/>
      <dgm:t>
        <a:bodyPr/>
        <a:lstStyle/>
        <a:p>
          <a:endParaRPr lang="en-IN" dirty="0"/>
        </a:p>
      </dgm:t>
    </dgm:pt>
    <dgm:pt modelId="{BA6A06CD-58EC-4026-9263-42CACE0A7A9D}">
      <dgm:prSet phldrT="[Text]"/>
      <dgm:spPr/>
      <dgm:t>
        <a:bodyPr/>
        <a:lstStyle/>
        <a:p>
          <a:endParaRPr lang="en-IN" dirty="0"/>
        </a:p>
      </dgm:t>
    </dgm:pt>
    <dgm:pt modelId="{2785739D-3AE3-49B2-9514-AC22809A54E6}" type="parTrans" cxnId="{059FD8B6-4325-442B-B4AD-4B66DDA70E3C}">
      <dgm:prSet/>
      <dgm:spPr/>
      <dgm:t>
        <a:bodyPr/>
        <a:lstStyle/>
        <a:p>
          <a:endParaRPr lang="en-IN"/>
        </a:p>
      </dgm:t>
    </dgm:pt>
    <dgm:pt modelId="{8BF77150-6B0F-4D03-BDF1-4670C65672D4}" type="sibTrans" cxnId="{059FD8B6-4325-442B-B4AD-4B66DDA70E3C}">
      <dgm:prSet/>
      <dgm:spPr/>
      <dgm:t>
        <a:bodyPr/>
        <a:lstStyle/>
        <a:p>
          <a:endParaRPr lang="en-IN"/>
        </a:p>
      </dgm:t>
    </dgm:pt>
    <dgm:pt modelId="{0160691E-B6B8-4830-9372-B5404F015149}">
      <dgm:prSet phldrT="[Text]"/>
      <dgm:spPr/>
      <dgm:t>
        <a:bodyPr/>
        <a:lstStyle/>
        <a:p>
          <a:endParaRPr lang="en-IN" dirty="0"/>
        </a:p>
      </dgm:t>
    </dgm:pt>
    <dgm:pt modelId="{0EB38C81-3E5D-41E9-91E5-A4D2B87A2E55}" type="parTrans" cxnId="{D794C173-B764-4631-997E-72C74767CB74}">
      <dgm:prSet/>
      <dgm:spPr/>
      <dgm:t>
        <a:bodyPr/>
        <a:lstStyle/>
        <a:p>
          <a:endParaRPr lang="en-IN"/>
        </a:p>
      </dgm:t>
    </dgm:pt>
    <dgm:pt modelId="{2EF9EA62-BCC2-41C4-A884-2AB26B401745}" type="sibTrans" cxnId="{D794C173-B764-4631-997E-72C74767CB74}">
      <dgm:prSet/>
      <dgm:spPr/>
      <dgm:t>
        <a:bodyPr/>
        <a:lstStyle/>
        <a:p>
          <a:endParaRPr lang="en-IN"/>
        </a:p>
      </dgm:t>
    </dgm:pt>
    <dgm:pt modelId="{27F3F43B-6028-4D29-BF91-4193D069E808}">
      <dgm:prSet/>
      <dgm:spPr/>
      <dgm:t>
        <a:bodyPr/>
        <a:lstStyle/>
        <a:p>
          <a:endParaRPr lang="en-IN"/>
        </a:p>
      </dgm:t>
    </dgm:pt>
    <dgm:pt modelId="{29478A44-DF60-482D-B709-6F15C9DE2A0C}" type="parTrans" cxnId="{95A6BBD5-D349-4D32-AEA6-B93966152568}">
      <dgm:prSet/>
      <dgm:spPr/>
      <dgm:t>
        <a:bodyPr/>
        <a:lstStyle/>
        <a:p>
          <a:endParaRPr lang="en-IN"/>
        </a:p>
      </dgm:t>
    </dgm:pt>
    <dgm:pt modelId="{82774B84-CE37-434C-9389-F237F66F4B30}" type="sibTrans" cxnId="{95A6BBD5-D349-4D32-AEA6-B93966152568}">
      <dgm:prSet/>
      <dgm:spPr/>
      <dgm:t>
        <a:bodyPr/>
        <a:lstStyle/>
        <a:p>
          <a:endParaRPr lang="en-IN"/>
        </a:p>
      </dgm:t>
    </dgm:pt>
    <dgm:pt modelId="{E98F5910-84F9-4B7D-BD58-5BD0466B5600}">
      <dgm:prSet custT="1"/>
      <dgm:spPr/>
      <dgm:t>
        <a:bodyPr/>
        <a:lstStyle/>
        <a:p>
          <a:r>
            <a:rPr lang="en-US" sz="980" b="1" u="sng" dirty="0">
              <a:latin typeface="Bahnschrift SemiBold" panose="020B0502040204020203" pitchFamily="34" charset="0"/>
            </a:rPr>
            <a:t>Unique:</a:t>
          </a:r>
        </a:p>
        <a:p>
          <a:r>
            <a:rPr lang="en-US" sz="980" dirty="0">
              <a:latin typeface="Bahnschrift SemiBold" panose="020B0502040204020203" pitchFamily="34" charset="0"/>
            </a:rPr>
            <a:t>1.Name</a:t>
          </a:r>
        </a:p>
        <a:p>
          <a:r>
            <a:rPr lang="en-US" sz="980" dirty="0">
              <a:latin typeface="Bahnschrift SemiBold" panose="020B0502040204020203" pitchFamily="34" charset="0"/>
            </a:rPr>
            <a:t>2.City</a:t>
          </a:r>
        </a:p>
        <a:p>
          <a:r>
            <a:rPr lang="en-US" sz="980" dirty="0">
              <a:latin typeface="Bahnschrift SemiBold" panose="020B0502040204020203" pitchFamily="34" charset="0"/>
            </a:rPr>
            <a:t>3.State</a:t>
          </a:r>
        </a:p>
        <a:p>
          <a:r>
            <a:rPr lang="en-US" sz="980" dirty="0">
              <a:latin typeface="Bahnschrift SemiBold" panose="020B0502040204020203" pitchFamily="34" charset="0"/>
            </a:rPr>
            <a:t>4.Bank</a:t>
          </a:r>
        </a:p>
        <a:p>
          <a:r>
            <a:rPr lang="en-US" sz="980" dirty="0">
              <a:latin typeface="Bahnschrift SemiBold" panose="020B0502040204020203" pitchFamily="34" charset="0"/>
            </a:rPr>
            <a:t>5.BankState</a:t>
          </a:r>
        </a:p>
        <a:p>
          <a:r>
            <a:rPr lang="en-US" sz="980" dirty="0">
              <a:latin typeface="Bahnschrift SemiBold" panose="020B0502040204020203" pitchFamily="34" charset="0"/>
            </a:rPr>
            <a:t>6. ApprovalDate</a:t>
          </a:r>
        </a:p>
        <a:p>
          <a:r>
            <a:rPr lang="en-US" sz="980" dirty="0">
              <a:latin typeface="Bahnschrift SemiBold" panose="020B0502040204020203" pitchFamily="34" charset="0"/>
            </a:rPr>
            <a:t>7.ChgoffDate</a:t>
          </a:r>
        </a:p>
        <a:p>
          <a:r>
            <a:rPr lang="en-US" sz="980" dirty="0">
              <a:latin typeface="Bahnschrift SemiBold" panose="020B0502040204020203" pitchFamily="34" charset="0"/>
            </a:rPr>
            <a:t>8. DisbursementdaDate</a:t>
          </a:r>
        </a:p>
      </dgm:t>
    </dgm:pt>
    <dgm:pt modelId="{D8DA32F8-2CCA-4E27-B4E8-C5E01434C182}" type="parTrans" cxnId="{452F91B5-EF95-4B24-ACD3-15A9E2A146D1}">
      <dgm:prSet/>
      <dgm:spPr/>
      <dgm:t>
        <a:bodyPr/>
        <a:lstStyle/>
        <a:p>
          <a:endParaRPr lang="en-IN" dirty="0"/>
        </a:p>
      </dgm:t>
    </dgm:pt>
    <dgm:pt modelId="{34FD0FE6-35DD-469F-B1E3-E387D8684E73}" type="sibTrans" cxnId="{452F91B5-EF95-4B24-ACD3-15A9E2A146D1}">
      <dgm:prSet/>
      <dgm:spPr/>
      <dgm:t>
        <a:bodyPr/>
        <a:lstStyle/>
        <a:p>
          <a:endParaRPr lang="en-IN"/>
        </a:p>
      </dgm:t>
    </dgm:pt>
    <dgm:pt modelId="{916EFD7D-9D55-4343-B5B1-E17764B4B339}">
      <dgm:prSet custT="1"/>
      <dgm:spPr/>
      <dgm:t>
        <a:bodyPr/>
        <a:lstStyle/>
        <a:p>
          <a:r>
            <a:rPr lang="en-US" sz="1000" u="sng" dirty="0">
              <a:latin typeface="Bahnschrift SemiBold" panose="020B0502040204020203" pitchFamily="34" charset="0"/>
            </a:rPr>
            <a:t>Categorica</a:t>
          </a:r>
          <a:r>
            <a:rPr lang="en-US" sz="1000" dirty="0">
              <a:latin typeface="Bahnschrift SemiBold" panose="020B0502040204020203" pitchFamily="34" charset="0"/>
            </a:rPr>
            <a:t>l:</a:t>
          </a:r>
        </a:p>
        <a:p>
          <a:r>
            <a:rPr lang="en-US" sz="1000" dirty="0">
              <a:latin typeface="Bahnschrift SemiBold" panose="020B0502040204020203" pitchFamily="34" charset="0"/>
            </a:rPr>
            <a:t>1. New Exist</a:t>
          </a:r>
          <a:endParaRPr lang="en-IN" sz="1000" dirty="0">
            <a:latin typeface="Bahnschrift SemiBold" panose="020B0502040204020203" pitchFamily="34" charset="0"/>
          </a:endParaRPr>
        </a:p>
        <a:p>
          <a:r>
            <a:rPr lang="en-US" sz="1000" dirty="0">
              <a:latin typeface="Bahnschrift SemiBold" panose="020B0502040204020203" pitchFamily="34" charset="0"/>
            </a:rPr>
            <a:t>2. LowDoc</a:t>
          </a:r>
        </a:p>
        <a:p>
          <a:r>
            <a:rPr lang="en-US" sz="1000" dirty="0">
              <a:latin typeface="Bahnschrift SemiBold" panose="020B0502040204020203" pitchFamily="34" charset="0"/>
            </a:rPr>
            <a:t>3. Franchise Code</a:t>
          </a:r>
        </a:p>
        <a:p>
          <a:r>
            <a:rPr lang="en-US" sz="1000" dirty="0">
              <a:latin typeface="Bahnschrift SemiBold" panose="020B0502040204020203" pitchFamily="34" charset="0"/>
            </a:rPr>
            <a:t>4. Urban Rural</a:t>
          </a:r>
        </a:p>
        <a:p>
          <a:r>
            <a:rPr lang="en-US" sz="1000" dirty="0">
              <a:latin typeface="Bahnschrift SemiBold" panose="020B0502040204020203" pitchFamily="34" charset="0"/>
            </a:rPr>
            <a:t>5. </a:t>
          </a:r>
          <a:r>
            <a:rPr lang="en-US" sz="1000" dirty="0" err="1">
              <a:latin typeface="Bahnschrift SemiBold" panose="020B0502040204020203" pitchFamily="34" charset="0"/>
            </a:rPr>
            <a:t>RevLineCr</a:t>
          </a:r>
          <a:endParaRPr lang="en-US" sz="1000" dirty="0">
            <a:latin typeface="Bahnschrift SemiBold" panose="020B0502040204020203" pitchFamily="34" charset="0"/>
          </a:endParaRPr>
        </a:p>
        <a:p>
          <a:r>
            <a:rPr lang="en-US" sz="1000" dirty="0">
              <a:latin typeface="Bahnschrift SemiBold" panose="020B0502040204020203" pitchFamily="34" charset="0"/>
            </a:rPr>
            <a:t>6. </a:t>
          </a:r>
          <a:r>
            <a:rPr lang="en-US" sz="1000" dirty="0" err="1">
              <a:latin typeface="Bahnschrift SemiBold" panose="020B0502040204020203" pitchFamily="34" charset="0"/>
            </a:rPr>
            <a:t>MIS_Status</a:t>
          </a:r>
          <a:endParaRPr lang="en-US" sz="1000" dirty="0">
            <a:latin typeface="Bahnschrift SemiBold" panose="020B0502040204020203" pitchFamily="34" charset="0"/>
          </a:endParaRPr>
        </a:p>
      </dgm:t>
    </dgm:pt>
    <dgm:pt modelId="{99553A5B-CD8E-4248-BF84-397E8C1DAB4A}" type="parTrans" cxnId="{B8EFDFAD-BF3A-4BBA-821D-9B25EBEEAB69}">
      <dgm:prSet/>
      <dgm:spPr/>
      <dgm:t>
        <a:bodyPr/>
        <a:lstStyle/>
        <a:p>
          <a:endParaRPr lang="en-IN" dirty="0"/>
        </a:p>
      </dgm:t>
    </dgm:pt>
    <dgm:pt modelId="{109034F4-2E47-4E02-90EF-9ABE6802D17A}" type="sibTrans" cxnId="{B8EFDFAD-BF3A-4BBA-821D-9B25EBEEAB69}">
      <dgm:prSet/>
      <dgm:spPr/>
      <dgm:t>
        <a:bodyPr/>
        <a:lstStyle/>
        <a:p>
          <a:endParaRPr lang="en-IN"/>
        </a:p>
      </dgm:t>
    </dgm:pt>
    <dgm:pt modelId="{614C79E6-5F80-41D4-A8C9-613309086C94}" type="pres">
      <dgm:prSet presAssocID="{E38FD3C3-BB78-4A2D-94D2-1BDAB0CFC85A}" presName="Name0" presStyleCnt="0">
        <dgm:presLayoutVars>
          <dgm:chMax val="1"/>
          <dgm:dir/>
          <dgm:animLvl val="ctr"/>
          <dgm:resizeHandles val="exact"/>
        </dgm:presLayoutVars>
      </dgm:prSet>
      <dgm:spPr/>
    </dgm:pt>
    <dgm:pt modelId="{A6F71981-65CF-4507-8B4C-71CD19E44830}" type="pres">
      <dgm:prSet presAssocID="{46D834B5-CAF5-48AE-B481-03C68309E94D}" presName="centerShape" presStyleLbl="node0" presStyleIdx="0" presStyleCnt="1"/>
      <dgm:spPr/>
    </dgm:pt>
    <dgm:pt modelId="{52AB49CB-B52F-49F0-A820-7857EFC0A406}" type="pres">
      <dgm:prSet presAssocID="{C2290B8F-5B63-4EE5-A66E-EC28178C1C10}" presName="parTrans" presStyleLbl="sibTrans2D1" presStyleIdx="0" presStyleCnt="4" custScaleX="87497"/>
      <dgm:spPr/>
    </dgm:pt>
    <dgm:pt modelId="{B713693F-CCA2-4FBD-BC4C-47F08D2D602C}" type="pres">
      <dgm:prSet presAssocID="{C2290B8F-5B63-4EE5-A66E-EC28178C1C10}" presName="connectorText" presStyleLbl="sibTrans2D1" presStyleIdx="0" presStyleCnt="4"/>
      <dgm:spPr/>
    </dgm:pt>
    <dgm:pt modelId="{2AEB478D-682A-4503-9FD8-70D0D594EE65}" type="pres">
      <dgm:prSet presAssocID="{19FFCA31-1C2D-4167-9F2A-4E1B89444306}" presName="node" presStyleLbl="node1" presStyleIdx="0" presStyleCnt="4" custScaleX="144525" custScaleY="115135" custRadScaleRad="96540">
        <dgm:presLayoutVars>
          <dgm:bulletEnabled val="1"/>
        </dgm:presLayoutVars>
      </dgm:prSet>
      <dgm:spPr/>
    </dgm:pt>
    <dgm:pt modelId="{B0539A29-7608-46C6-89AB-B3CAF979711F}" type="pres">
      <dgm:prSet presAssocID="{77F486A7-C884-4F86-88D3-3EFE446ABE12}" presName="parTrans" presStyleLbl="sibTrans2D1" presStyleIdx="1" presStyleCnt="4"/>
      <dgm:spPr/>
    </dgm:pt>
    <dgm:pt modelId="{0BE17313-100B-4B40-AA08-86DC9DA1E2B5}" type="pres">
      <dgm:prSet presAssocID="{77F486A7-C884-4F86-88D3-3EFE446ABE12}" presName="connectorText" presStyleLbl="sibTrans2D1" presStyleIdx="1" presStyleCnt="4"/>
      <dgm:spPr/>
    </dgm:pt>
    <dgm:pt modelId="{199DA184-1D8F-4DF1-A7E4-BB4A5F46D1C0}" type="pres">
      <dgm:prSet presAssocID="{78281EE1-20FD-41C8-995A-B617FF839CBE}" presName="node" presStyleLbl="node1" presStyleIdx="1" presStyleCnt="4" custScaleX="181944" custScaleY="169136" custRadScaleRad="121356" custRadScaleInc="-2420">
        <dgm:presLayoutVars>
          <dgm:bulletEnabled val="1"/>
        </dgm:presLayoutVars>
      </dgm:prSet>
      <dgm:spPr/>
    </dgm:pt>
    <dgm:pt modelId="{037ABDC2-12D0-424B-9E2F-8F7D3FF4156F}" type="pres">
      <dgm:prSet presAssocID="{D8DA32F8-2CCA-4E27-B4E8-C5E01434C182}" presName="parTrans" presStyleLbl="sibTrans2D1" presStyleIdx="2" presStyleCnt="4"/>
      <dgm:spPr/>
    </dgm:pt>
    <dgm:pt modelId="{B9DDAC73-8A52-4738-938C-6A1599AB580A}" type="pres">
      <dgm:prSet presAssocID="{D8DA32F8-2CCA-4E27-B4E8-C5E01434C182}" presName="connectorText" presStyleLbl="sibTrans2D1" presStyleIdx="2" presStyleCnt="4"/>
      <dgm:spPr/>
    </dgm:pt>
    <dgm:pt modelId="{52DE677A-BF36-4F74-A05C-588A31575872}" type="pres">
      <dgm:prSet presAssocID="{E98F5910-84F9-4B7D-BD58-5BD0466B5600}" presName="node" presStyleLbl="node1" presStyleIdx="2" presStyleCnt="4" custScaleX="176107" custScaleY="149490">
        <dgm:presLayoutVars>
          <dgm:bulletEnabled val="1"/>
        </dgm:presLayoutVars>
      </dgm:prSet>
      <dgm:spPr/>
    </dgm:pt>
    <dgm:pt modelId="{C1D63C6D-2973-4E99-BF5C-57756240B1C3}" type="pres">
      <dgm:prSet presAssocID="{99553A5B-CD8E-4248-BF84-397E8C1DAB4A}" presName="parTrans" presStyleLbl="sibTrans2D1" presStyleIdx="3" presStyleCnt="4"/>
      <dgm:spPr/>
    </dgm:pt>
    <dgm:pt modelId="{5630956B-100C-4E66-BBE2-AF632615A604}" type="pres">
      <dgm:prSet presAssocID="{99553A5B-CD8E-4248-BF84-397E8C1DAB4A}" presName="connectorText" presStyleLbl="sibTrans2D1" presStyleIdx="3" presStyleCnt="4"/>
      <dgm:spPr/>
    </dgm:pt>
    <dgm:pt modelId="{464B3326-6246-4CEC-903E-7E5CC5FD3AA1}" type="pres">
      <dgm:prSet presAssocID="{916EFD7D-9D55-4343-B5B1-E17764B4B339}" presName="node" presStyleLbl="node1" presStyleIdx="3" presStyleCnt="4" custScaleX="166842" custScaleY="148456" custRadScaleRad="121386" custRadScaleInc="3630">
        <dgm:presLayoutVars>
          <dgm:bulletEnabled val="1"/>
        </dgm:presLayoutVars>
      </dgm:prSet>
      <dgm:spPr/>
    </dgm:pt>
  </dgm:ptLst>
  <dgm:cxnLst>
    <dgm:cxn modelId="{CF4B3700-C293-47A2-ABD8-D8218E26ABC4}" type="presOf" srcId="{46D834B5-CAF5-48AE-B481-03C68309E94D}" destId="{A6F71981-65CF-4507-8B4C-71CD19E44830}" srcOrd="0" destOrd="0" presId="urn:microsoft.com/office/officeart/2005/8/layout/radial5"/>
    <dgm:cxn modelId="{18CFE717-53A4-4829-B0BC-75CA335D7B8E}" type="presOf" srcId="{C2290B8F-5B63-4EE5-A66E-EC28178C1C10}" destId="{B713693F-CCA2-4FBD-BC4C-47F08D2D602C}" srcOrd="1" destOrd="0" presId="urn:microsoft.com/office/officeart/2005/8/layout/radial5"/>
    <dgm:cxn modelId="{AE7D6218-877E-42CA-9027-BC42170114AE}" type="presOf" srcId="{77F486A7-C884-4F86-88D3-3EFE446ABE12}" destId="{B0539A29-7608-46C6-89AB-B3CAF979711F}" srcOrd="0" destOrd="0" presId="urn:microsoft.com/office/officeart/2005/8/layout/radial5"/>
    <dgm:cxn modelId="{7143DE24-BDC3-43E3-AC7E-9F8B6C78F04D}" srcId="{46D834B5-CAF5-48AE-B481-03C68309E94D}" destId="{78281EE1-20FD-41C8-995A-B617FF839CBE}" srcOrd="1" destOrd="0" parTransId="{77F486A7-C884-4F86-88D3-3EFE446ABE12}" sibTransId="{881648D9-263F-4C1A-9A8C-60A1547630A1}"/>
    <dgm:cxn modelId="{22215234-317B-47B6-840D-4B46EDF64C7F}" type="presOf" srcId="{D8DA32F8-2CCA-4E27-B4E8-C5E01434C182}" destId="{B9DDAC73-8A52-4738-938C-6A1599AB580A}" srcOrd="1" destOrd="0" presId="urn:microsoft.com/office/officeart/2005/8/layout/radial5"/>
    <dgm:cxn modelId="{06AB9235-422E-476A-8C31-50C3D651E5A1}" type="presOf" srcId="{E38FD3C3-BB78-4A2D-94D2-1BDAB0CFC85A}" destId="{614C79E6-5F80-41D4-A8C9-613309086C94}" srcOrd="0" destOrd="0" presId="urn:microsoft.com/office/officeart/2005/8/layout/radial5"/>
    <dgm:cxn modelId="{794F2D3C-925D-4F62-B172-268C7E433951}" type="presOf" srcId="{99553A5B-CD8E-4248-BF84-397E8C1DAB4A}" destId="{C1D63C6D-2973-4E99-BF5C-57756240B1C3}" srcOrd="0" destOrd="0" presId="urn:microsoft.com/office/officeart/2005/8/layout/radial5"/>
    <dgm:cxn modelId="{348B0A41-70E9-4B69-A7CD-2AA8B05F73EC}" type="presOf" srcId="{916EFD7D-9D55-4343-B5B1-E17764B4B339}" destId="{464B3326-6246-4CEC-903E-7E5CC5FD3AA1}" srcOrd="0" destOrd="0" presId="urn:microsoft.com/office/officeart/2005/8/layout/radial5"/>
    <dgm:cxn modelId="{D794C173-B764-4631-997E-72C74767CB74}" srcId="{E38FD3C3-BB78-4A2D-94D2-1BDAB0CFC85A}" destId="{0160691E-B6B8-4830-9372-B5404F015149}" srcOrd="1" destOrd="0" parTransId="{0EB38C81-3E5D-41E9-91E5-A4D2B87A2E55}" sibTransId="{2EF9EA62-BCC2-41C4-A884-2AB26B401745}"/>
    <dgm:cxn modelId="{95C84156-FC53-4A94-BD61-96E2447330D8}" type="presOf" srcId="{99553A5B-CD8E-4248-BF84-397E8C1DAB4A}" destId="{5630956B-100C-4E66-BBE2-AF632615A604}" srcOrd="1" destOrd="0" presId="urn:microsoft.com/office/officeart/2005/8/layout/radial5"/>
    <dgm:cxn modelId="{2FD7FC94-90F1-4B54-B79E-F8C3AAB8E551}" type="presOf" srcId="{77F486A7-C884-4F86-88D3-3EFE446ABE12}" destId="{0BE17313-100B-4B40-AA08-86DC9DA1E2B5}" srcOrd="1" destOrd="0" presId="urn:microsoft.com/office/officeart/2005/8/layout/radial5"/>
    <dgm:cxn modelId="{B2ACE6A2-CD44-4FC4-B5D4-13157437BBB3}" type="presOf" srcId="{E98F5910-84F9-4B7D-BD58-5BD0466B5600}" destId="{52DE677A-BF36-4F74-A05C-588A31575872}" srcOrd="0" destOrd="0" presId="urn:microsoft.com/office/officeart/2005/8/layout/radial5"/>
    <dgm:cxn modelId="{80A684A9-C4A5-4AF2-9DE1-B4023E28BA3A}" type="presOf" srcId="{19FFCA31-1C2D-4167-9F2A-4E1B89444306}" destId="{2AEB478D-682A-4503-9FD8-70D0D594EE65}" srcOrd="0" destOrd="0" presId="urn:microsoft.com/office/officeart/2005/8/layout/radial5"/>
    <dgm:cxn modelId="{6D1B4BAA-9D27-476A-A40D-CBEAAA0664D8}" srcId="{46D834B5-CAF5-48AE-B481-03C68309E94D}" destId="{19FFCA31-1C2D-4167-9F2A-4E1B89444306}" srcOrd="0" destOrd="0" parTransId="{C2290B8F-5B63-4EE5-A66E-EC28178C1C10}" sibTransId="{54CEA2AF-4BF6-42B4-918D-5B4FD84744AB}"/>
    <dgm:cxn modelId="{B8EFDFAD-BF3A-4BBA-821D-9B25EBEEAB69}" srcId="{46D834B5-CAF5-48AE-B481-03C68309E94D}" destId="{916EFD7D-9D55-4343-B5B1-E17764B4B339}" srcOrd="3" destOrd="0" parTransId="{99553A5B-CD8E-4248-BF84-397E8C1DAB4A}" sibTransId="{109034F4-2E47-4E02-90EF-9ABE6802D17A}"/>
    <dgm:cxn modelId="{932621B0-3E10-4F2E-8B47-199FA3AAA7FC}" type="presOf" srcId="{C2290B8F-5B63-4EE5-A66E-EC28178C1C10}" destId="{52AB49CB-B52F-49F0-A820-7857EFC0A406}" srcOrd="0" destOrd="0" presId="urn:microsoft.com/office/officeart/2005/8/layout/radial5"/>
    <dgm:cxn modelId="{452F91B5-EF95-4B24-ACD3-15A9E2A146D1}" srcId="{46D834B5-CAF5-48AE-B481-03C68309E94D}" destId="{E98F5910-84F9-4B7D-BD58-5BD0466B5600}" srcOrd="2" destOrd="0" parTransId="{D8DA32F8-2CCA-4E27-B4E8-C5E01434C182}" sibTransId="{34FD0FE6-35DD-469F-B1E3-E387D8684E73}"/>
    <dgm:cxn modelId="{059FD8B6-4325-442B-B4AD-4B66DDA70E3C}" srcId="{E38FD3C3-BB78-4A2D-94D2-1BDAB0CFC85A}" destId="{BA6A06CD-58EC-4026-9263-42CACE0A7A9D}" srcOrd="2" destOrd="0" parTransId="{2785739D-3AE3-49B2-9514-AC22809A54E6}" sibTransId="{8BF77150-6B0F-4D03-BDF1-4670C65672D4}"/>
    <dgm:cxn modelId="{F88727C5-5675-42FA-816F-8743E18B36C7}" srcId="{E38FD3C3-BB78-4A2D-94D2-1BDAB0CFC85A}" destId="{46D834B5-CAF5-48AE-B481-03C68309E94D}" srcOrd="0" destOrd="0" parTransId="{F80A34FD-1E3E-4231-9D1F-BD2E5CB000F0}" sibTransId="{F5334EF4-D5B5-4CCC-B47F-14535D2A5F1A}"/>
    <dgm:cxn modelId="{95A6BBD5-D349-4D32-AEA6-B93966152568}" srcId="{0160691E-B6B8-4830-9372-B5404F015149}" destId="{27F3F43B-6028-4D29-BF91-4193D069E808}" srcOrd="0" destOrd="0" parTransId="{29478A44-DF60-482D-B709-6F15C9DE2A0C}" sibTransId="{82774B84-CE37-434C-9389-F237F66F4B30}"/>
    <dgm:cxn modelId="{02F644D8-2D81-4681-AA8D-96DAC961F36F}" type="presOf" srcId="{78281EE1-20FD-41C8-995A-B617FF839CBE}" destId="{199DA184-1D8F-4DF1-A7E4-BB4A5F46D1C0}" srcOrd="0" destOrd="0" presId="urn:microsoft.com/office/officeart/2005/8/layout/radial5"/>
    <dgm:cxn modelId="{6B3D4CF5-7159-4384-BD8F-249305B9D8A0}" type="presOf" srcId="{D8DA32F8-2CCA-4E27-B4E8-C5E01434C182}" destId="{037ABDC2-12D0-424B-9E2F-8F7D3FF4156F}" srcOrd="0" destOrd="0" presId="urn:microsoft.com/office/officeart/2005/8/layout/radial5"/>
    <dgm:cxn modelId="{ED317860-617E-4494-8A26-04B95B4DA898}" type="presParOf" srcId="{614C79E6-5F80-41D4-A8C9-613309086C94}" destId="{A6F71981-65CF-4507-8B4C-71CD19E44830}" srcOrd="0" destOrd="0" presId="urn:microsoft.com/office/officeart/2005/8/layout/radial5"/>
    <dgm:cxn modelId="{C3C2762E-D54C-4C56-8B2D-EE98DA33C414}" type="presParOf" srcId="{614C79E6-5F80-41D4-A8C9-613309086C94}" destId="{52AB49CB-B52F-49F0-A820-7857EFC0A406}" srcOrd="1" destOrd="0" presId="urn:microsoft.com/office/officeart/2005/8/layout/radial5"/>
    <dgm:cxn modelId="{BFE2B34F-EB34-47ED-9F6B-901FD9B61393}" type="presParOf" srcId="{52AB49CB-B52F-49F0-A820-7857EFC0A406}" destId="{B713693F-CCA2-4FBD-BC4C-47F08D2D602C}" srcOrd="0" destOrd="0" presId="urn:microsoft.com/office/officeart/2005/8/layout/radial5"/>
    <dgm:cxn modelId="{A2F38FFD-BD20-4AD4-AF8A-7DDE9FF59A6B}" type="presParOf" srcId="{614C79E6-5F80-41D4-A8C9-613309086C94}" destId="{2AEB478D-682A-4503-9FD8-70D0D594EE65}" srcOrd="2" destOrd="0" presId="urn:microsoft.com/office/officeart/2005/8/layout/radial5"/>
    <dgm:cxn modelId="{E457C2F6-9968-444C-9DAF-756CF6DDCFC0}" type="presParOf" srcId="{614C79E6-5F80-41D4-A8C9-613309086C94}" destId="{B0539A29-7608-46C6-89AB-B3CAF979711F}" srcOrd="3" destOrd="0" presId="urn:microsoft.com/office/officeart/2005/8/layout/radial5"/>
    <dgm:cxn modelId="{84166CA8-01FE-435F-9338-883FB3542121}" type="presParOf" srcId="{B0539A29-7608-46C6-89AB-B3CAF979711F}" destId="{0BE17313-100B-4B40-AA08-86DC9DA1E2B5}" srcOrd="0" destOrd="0" presId="urn:microsoft.com/office/officeart/2005/8/layout/radial5"/>
    <dgm:cxn modelId="{4426AE40-6656-4032-8A91-0E1DCEF533D7}" type="presParOf" srcId="{614C79E6-5F80-41D4-A8C9-613309086C94}" destId="{199DA184-1D8F-4DF1-A7E4-BB4A5F46D1C0}" srcOrd="4" destOrd="0" presId="urn:microsoft.com/office/officeart/2005/8/layout/radial5"/>
    <dgm:cxn modelId="{16572B14-52F3-4B20-BDB4-448F15B1206C}" type="presParOf" srcId="{614C79E6-5F80-41D4-A8C9-613309086C94}" destId="{037ABDC2-12D0-424B-9E2F-8F7D3FF4156F}" srcOrd="5" destOrd="0" presId="urn:microsoft.com/office/officeart/2005/8/layout/radial5"/>
    <dgm:cxn modelId="{6B94855E-5C31-4BE8-A65B-E92EA5F477FF}" type="presParOf" srcId="{037ABDC2-12D0-424B-9E2F-8F7D3FF4156F}" destId="{B9DDAC73-8A52-4738-938C-6A1599AB580A}" srcOrd="0" destOrd="0" presId="urn:microsoft.com/office/officeart/2005/8/layout/radial5"/>
    <dgm:cxn modelId="{A0EFFB94-37AE-4914-9343-51EAE4D20C63}" type="presParOf" srcId="{614C79E6-5F80-41D4-A8C9-613309086C94}" destId="{52DE677A-BF36-4F74-A05C-588A31575872}" srcOrd="6" destOrd="0" presId="urn:microsoft.com/office/officeart/2005/8/layout/radial5"/>
    <dgm:cxn modelId="{91C58B08-4B96-4EBA-AC87-BFFCD662C1A4}" type="presParOf" srcId="{614C79E6-5F80-41D4-A8C9-613309086C94}" destId="{C1D63C6D-2973-4E99-BF5C-57756240B1C3}" srcOrd="7" destOrd="0" presId="urn:microsoft.com/office/officeart/2005/8/layout/radial5"/>
    <dgm:cxn modelId="{8162ACD9-961F-4899-8621-7195AC811C72}" type="presParOf" srcId="{C1D63C6D-2973-4E99-BF5C-57756240B1C3}" destId="{5630956B-100C-4E66-BBE2-AF632615A604}" srcOrd="0" destOrd="0" presId="urn:microsoft.com/office/officeart/2005/8/layout/radial5"/>
    <dgm:cxn modelId="{58E08F51-F587-428B-A457-CD59018EEB66}" type="presParOf" srcId="{614C79E6-5F80-41D4-A8C9-613309086C94}" destId="{464B3326-6246-4CEC-903E-7E5CC5FD3AA1}"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71981-65CF-4507-8B4C-71CD19E44830}">
      <dsp:nvSpPr>
        <dsp:cNvPr id="0" name=""/>
        <dsp:cNvSpPr/>
      </dsp:nvSpPr>
      <dsp:spPr>
        <a:xfrm>
          <a:off x="4283516" y="2296434"/>
          <a:ext cx="1518827" cy="1518827"/>
        </a:xfrm>
        <a:prstGeom prst="ellipse">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Loan Data: Data types</a:t>
          </a:r>
          <a:endParaRPr lang="en-IN" sz="1900" kern="1200" dirty="0"/>
        </a:p>
      </dsp:txBody>
      <dsp:txXfrm>
        <a:off x="4505943" y="2518861"/>
        <a:ext cx="1073973" cy="1073973"/>
      </dsp:txXfrm>
    </dsp:sp>
    <dsp:sp modelId="{52AB49CB-B52F-49F0-A820-7857EFC0A406}">
      <dsp:nvSpPr>
        <dsp:cNvPr id="0" name=""/>
        <dsp:cNvSpPr/>
      </dsp:nvSpPr>
      <dsp:spPr>
        <a:xfrm rot="16200000">
          <a:off x="4916418" y="1745689"/>
          <a:ext cx="253023" cy="57223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a:off x="4954372" y="1898090"/>
        <a:ext cx="177116" cy="343340"/>
      </dsp:txXfrm>
    </dsp:sp>
    <dsp:sp modelId="{2AEB478D-682A-4503-9FD8-70D0D594EE65}">
      <dsp:nvSpPr>
        <dsp:cNvPr id="0" name=""/>
        <dsp:cNvSpPr/>
      </dsp:nvSpPr>
      <dsp:spPr>
        <a:xfrm>
          <a:off x="3826722" y="-186958"/>
          <a:ext cx="2432416" cy="1937770"/>
        </a:xfrm>
        <a:prstGeom prst="ellipse">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Bahnschrift SemiBold" panose="020B0502040204020203" pitchFamily="34" charset="0"/>
            </a:rPr>
            <a:t>Target Variable</a:t>
          </a:r>
          <a:r>
            <a:rPr lang="en-US" sz="1000" kern="1200" dirty="0">
              <a:latin typeface="Bahnschrift SemiBold" panose="020B0502040204020203" pitchFamily="34" charset="0"/>
            </a:rPr>
            <a:t>:</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1. Charge OFF</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2. Paid in Full</a:t>
          </a:r>
          <a:endParaRPr lang="en-IN" sz="1000" kern="1200" dirty="0">
            <a:latin typeface="Bahnschrift SemiBold" panose="020B0502040204020203" pitchFamily="34" charset="0"/>
          </a:endParaRPr>
        </a:p>
      </dsp:txBody>
      <dsp:txXfrm>
        <a:off x="4182941" y="96822"/>
        <a:ext cx="1719978" cy="1370210"/>
      </dsp:txXfrm>
    </dsp:sp>
    <dsp:sp modelId="{B0539A29-7608-46C6-89AB-B3CAF979711F}">
      <dsp:nvSpPr>
        <dsp:cNvPr id="0" name=""/>
        <dsp:cNvSpPr/>
      </dsp:nvSpPr>
      <dsp:spPr>
        <a:xfrm rot="21534660">
          <a:off x="5927111" y="2750062"/>
          <a:ext cx="301026" cy="57223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a:off x="5927119" y="2865367"/>
        <a:ext cx="210718" cy="343340"/>
      </dsp:txXfrm>
    </dsp:sp>
    <dsp:sp modelId="{199DA184-1D8F-4DF1-A7E4-BB4A5F46D1C0}">
      <dsp:nvSpPr>
        <dsp:cNvPr id="0" name=""/>
        <dsp:cNvSpPr/>
      </dsp:nvSpPr>
      <dsp:spPr>
        <a:xfrm>
          <a:off x="6369759" y="1578206"/>
          <a:ext cx="3062193" cy="2846629"/>
        </a:xfrm>
        <a:prstGeom prst="ellipse">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u="sng" kern="1200" dirty="0">
              <a:latin typeface="Bahnschrift SemiBold" panose="020B0502040204020203" pitchFamily="34" charset="0"/>
            </a:rPr>
            <a:t>Numerical:</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1.  Zip</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    2. CCSC</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3.ApprovalFy</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4. Term</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5. NoEmp</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6. Create Job</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7. Retained Job</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8. Disbursement Gross</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9.Balance Gross</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10.Chg Off Prin  Gr</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11. GrAppv</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12. SBA_Appv</a:t>
          </a:r>
        </a:p>
        <a:p>
          <a:pPr marL="0" lvl="0" indent="0" algn="ctr" defTabSz="444500">
            <a:lnSpc>
              <a:spcPct val="90000"/>
            </a:lnSpc>
            <a:spcBef>
              <a:spcPct val="0"/>
            </a:spcBef>
            <a:spcAft>
              <a:spcPct val="35000"/>
            </a:spcAft>
            <a:buNone/>
          </a:pPr>
          <a:endParaRPr lang="en-US" sz="900" kern="1200" dirty="0"/>
        </a:p>
      </dsp:txBody>
      <dsp:txXfrm>
        <a:off x="6818207" y="1995085"/>
        <a:ext cx="2165297" cy="2012871"/>
      </dsp:txXfrm>
    </dsp:sp>
    <dsp:sp modelId="{037ABDC2-12D0-424B-9E2F-8F7D3FF4156F}">
      <dsp:nvSpPr>
        <dsp:cNvPr id="0" name=""/>
        <dsp:cNvSpPr/>
      </dsp:nvSpPr>
      <dsp:spPr>
        <a:xfrm rot="5400000">
          <a:off x="4953356" y="3693081"/>
          <a:ext cx="179148" cy="57223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a:off x="4980228" y="3780656"/>
        <a:ext cx="125404" cy="343340"/>
      </dsp:txXfrm>
    </dsp:sp>
    <dsp:sp modelId="{52DE677A-BF36-4F74-A05C-588A31575872}">
      <dsp:nvSpPr>
        <dsp:cNvPr id="0" name=""/>
        <dsp:cNvSpPr/>
      </dsp:nvSpPr>
      <dsp:spPr>
        <a:xfrm>
          <a:off x="3560953" y="4153277"/>
          <a:ext cx="2963954" cy="2515979"/>
        </a:xfrm>
        <a:prstGeom prst="ellipse">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35610">
            <a:lnSpc>
              <a:spcPct val="90000"/>
            </a:lnSpc>
            <a:spcBef>
              <a:spcPct val="0"/>
            </a:spcBef>
            <a:spcAft>
              <a:spcPct val="35000"/>
            </a:spcAft>
            <a:buNone/>
          </a:pPr>
          <a:r>
            <a:rPr lang="en-US" sz="980" b="1" u="sng" kern="1200" dirty="0">
              <a:latin typeface="Bahnschrift SemiBold" panose="020B0502040204020203" pitchFamily="34" charset="0"/>
            </a:rPr>
            <a:t>Unique:</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1.Name</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2.City</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3.State</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4.Bank</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5.BankState</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6. ApprovalDate</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7.ChgoffDate</a:t>
          </a:r>
        </a:p>
        <a:p>
          <a:pPr marL="0" lvl="0" indent="0" algn="ctr" defTabSz="435610">
            <a:lnSpc>
              <a:spcPct val="90000"/>
            </a:lnSpc>
            <a:spcBef>
              <a:spcPct val="0"/>
            </a:spcBef>
            <a:spcAft>
              <a:spcPct val="35000"/>
            </a:spcAft>
            <a:buNone/>
          </a:pPr>
          <a:r>
            <a:rPr lang="en-US" sz="980" kern="1200" dirty="0">
              <a:latin typeface="Bahnschrift SemiBold" panose="020B0502040204020203" pitchFamily="34" charset="0"/>
            </a:rPr>
            <a:t>8. DisbursementdaDate</a:t>
          </a:r>
        </a:p>
      </dsp:txBody>
      <dsp:txXfrm>
        <a:off x="3995014" y="4521734"/>
        <a:ext cx="2095832" cy="1779065"/>
      </dsp:txXfrm>
    </dsp:sp>
    <dsp:sp modelId="{C1D63C6D-2973-4E99-BF5C-57756240B1C3}">
      <dsp:nvSpPr>
        <dsp:cNvPr id="0" name=""/>
        <dsp:cNvSpPr/>
      </dsp:nvSpPr>
      <dsp:spPr>
        <a:xfrm rot="10898010">
          <a:off x="3762056" y="2738461"/>
          <a:ext cx="368813" cy="57223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rot="10800000">
        <a:off x="3872678" y="2854485"/>
        <a:ext cx="258169" cy="343340"/>
      </dsp:txXfrm>
    </dsp:sp>
    <dsp:sp modelId="{464B3326-6246-4CEC-903E-7E5CC5FD3AA1}">
      <dsp:nvSpPr>
        <dsp:cNvPr id="0" name=""/>
        <dsp:cNvSpPr/>
      </dsp:nvSpPr>
      <dsp:spPr>
        <a:xfrm>
          <a:off x="780932" y="1725056"/>
          <a:ext cx="2808020" cy="2498576"/>
        </a:xfrm>
        <a:prstGeom prst="ellipse">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u="sng" kern="1200" dirty="0">
              <a:latin typeface="Bahnschrift SemiBold" panose="020B0502040204020203" pitchFamily="34" charset="0"/>
            </a:rPr>
            <a:t>Categorica</a:t>
          </a:r>
          <a:r>
            <a:rPr lang="en-US" sz="1000" kern="1200" dirty="0">
              <a:latin typeface="Bahnschrift SemiBold" panose="020B0502040204020203" pitchFamily="34" charset="0"/>
            </a:rPr>
            <a:t>l:</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1. New Exist</a:t>
          </a:r>
          <a:endParaRPr lang="en-IN" sz="1000" kern="1200" dirty="0">
            <a:latin typeface="Bahnschrift SemiBold" panose="020B0502040204020203" pitchFamily="34" charset="0"/>
          </a:endParaRP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2. LowDoc</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3. Franchise Code</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4. Urban Rural</a:t>
          </a: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5. </a:t>
          </a:r>
          <a:r>
            <a:rPr lang="en-US" sz="1000" kern="1200" dirty="0" err="1">
              <a:latin typeface="Bahnschrift SemiBold" panose="020B0502040204020203" pitchFamily="34" charset="0"/>
            </a:rPr>
            <a:t>RevLineCr</a:t>
          </a:r>
          <a:endParaRPr lang="en-US" sz="1000" kern="1200" dirty="0">
            <a:latin typeface="Bahnschrift SemiBold" panose="020B0502040204020203" pitchFamily="34" charset="0"/>
          </a:endParaRPr>
        </a:p>
        <a:p>
          <a:pPr marL="0" lvl="0" indent="0" algn="ctr" defTabSz="444500">
            <a:lnSpc>
              <a:spcPct val="90000"/>
            </a:lnSpc>
            <a:spcBef>
              <a:spcPct val="0"/>
            </a:spcBef>
            <a:spcAft>
              <a:spcPct val="35000"/>
            </a:spcAft>
            <a:buNone/>
          </a:pPr>
          <a:r>
            <a:rPr lang="en-US" sz="1000" kern="1200" dirty="0">
              <a:latin typeface="Bahnschrift SemiBold" panose="020B0502040204020203" pitchFamily="34" charset="0"/>
            </a:rPr>
            <a:t>6. </a:t>
          </a:r>
          <a:r>
            <a:rPr lang="en-US" sz="1000" kern="1200" dirty="0" err="1">
              <a:latin typeface="Bahnschrift SemiBold" panose="020B0502040204020203" pitchFamily="34" charset="0"/>
            </a:rPr>
            <a:t>MIS_Status</a:t>
          </a:r>
          <a:endParaRPr lang="en-US" sz="1000" kern="1200" dirty="0">
            <a:latin typeface="Bahnschrift SemiBold" panose="020B0502040204020203" pitchFamily="34" charset="0"/>
          </a:endParaRPr>
        </a:p>
      </dsp:txBody>
      <dsp:txXfrm>
        <a:off x="1192157" y="2090964"/>
        <a:ext cx="1985570" cy="1766760"/>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E0FCD-182F-4212-B54C-1BB4390DD558}" type="datetimeFigureOut">
              <a:rPr lang="en-IN" smtClean="0"/>
              <a:t>09-08-2020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9F6AB-E2E4-4735-8E42-77382F6948C2}" type="slidenum">
              <a:rPr lang="en-IN" smtClean="0"/>
              <a:t>‹#›</a:t>
            </a:fld>
            <a:endParaRPr lang="en-IN"/>
          </a:p>
        </p:txBody>
      </p:sp>
    </p:spTree>
    <p:extLst>
      <p:ext uri="{BB962C8B-B14F-4D97-AF65-F5344CB8AC3E}">
        <p14:creationId xmlns:p14="http://schemas.microsoft.com/office/powerpoint/2010/main" val="404307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4A9F6AB-E2E4-4735-8E42-77382F6948C2}" type="slidenum">
              <a:rPr lang="en-IN" smtClean="0"/>
              <a:t>3</a:t>
            </a:fld>
            <a:endParaRPr lang="en-IN" dirty="0"/>
          </a:p>
        </p:txBody>
      </p:sp>
    </p:spTree>
    <p:extLst>
      <p:ext uri="{BB962C8B-B14F-4D97-AF65-F5344CB8AC3E}">
        <p14:creationId xmlns:p14="http://schemas.microsoft.com/office/powerpoint/2010/main" val="3895675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8/9/2020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5434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4371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0614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3769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8/9/2020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4985974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8218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0324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7299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397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8/9/2020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4249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8/9/2020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038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8/9/2020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61898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tiff"/></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3"/>
            <a:ext cx="8361229" cy="1946420"/>
          </a:xfrm>
        </p:spPr>
        <p:txBody>
          <a:bodyPr/>
          <a:lstStyle/>
          <a:p>
            <a:r>
              <a:rPr lang="en-US" dirty="0">
                <a:latin typeface="Algerian" panose="04020705040A02060702" pitchFamily="82" charset="0"/>
              </a:rPr>
              <a:t>Loan prediction</a:t>
            </a:r>
            <a:endParaRPr lang="en-IN" dirty="0">
              <a:latin typeface="Algerian" panose="04020705040A02060702" pitchFamily="82" charset="0"/>
            </a:endParaRPr>
          </a:p>
        </p:txBody>
      </p:sp>
      <p:sp>
        <p:nvSpPr>
          <p:cNvPr id="3" name="Subtitle 2"/>
          <p:cNvSpPr>
            <a:spLocks noGrp="1"/>
          </p:cNvSpPr>
          <p:nvPr>
            <p:ph type="subTitle" idx="1"/>
          </p:nvPr>
        </p:nvSpPr>
        <p:spPr>
          <a:xfrm>
            <a:off x="2679906" y="3915177"/>
            <a:ext cx="6831673" cy="1127339"/>
          </a:xfrm>
        </p:spPr>
        <p:txBody>
          <a:bodyPr/>
          <a:lstStyle/>
          <a:p>
            <a:pPr lvl="0" algn="l">
              <a:lnSpc>
                <a:spcPct val="100000"/>
              </a:lnSpc>
              <a:spcBef>
                <a:spcPct val="0"/>
              </a:spcBef>
              <a:defRPr/>
            </a:pPr>
            <a:r>
              <a:rPr lang="en-US" sz="2000" b="1" dirty="0">
                <a:solidFill>
                  <a:schemeClr val="accent2">
                    <a:lumMod val="50000"/>
                  </a:schemeClr>
                </a:solidFill>
                <a:latin typeface="+mj-lt"/>
                <a:ea typeface="Verdana" panose="020B0604030504040204" pitchFamily="34" charset="0"/>
                <a:cs typeface="Times New Roman" panose="02020603050405020304" pitchFamily="18" charset="0"/>
              </a:rPr>
              <a:t>Group 1</a:t>
            </a:r>
          </a:p>
          <a:p>
            <a:pPr lvl="0" algn="l">
              <a:lnSpc>
                <a:spcPct val="100000"/>
              </a:lnSpc>
              <a:spcBef>
                <a:spcPct val="0"/>
              </a:spcBef>
              <a:defRPr/>
            </a:pPr>
            <a:r>
              <a:rPr lang="en-US" sz="2000" b="1" dirty="0">
                <a:solidFill>
                  <a:schemeClr val="accent2">
                    <a:lumMod val="50000"/>
                  </a:schemeClr>
                </a:solidFill>
                <a:latin typeface="+mj-lt"/>
                <a:ea typeface="Verdana" panose="020B0604030504040204" pitchFamily="34" charset="0"/>
                <a:cs typeface="Times New Roman" panose="02020603050405020304" pitchFamily="18" charset="0"/>
              </a:rPr>
              <a:t>Mentor Name : Karthik , Dileep</a:t>
            </a:r>
          </a:p>
          <a:p>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675084" y="244226"/>
            <a:ext cx="1187051" cy="411359"/>
          </a:xfrm>
          <a:prstGeom prst="rect">
            <a:avLst/>
          </a:prstGeom>
        </p:spPr>
      </p:pic>
    </p:spTree>
    <p:extLst>
      <p:ext uri="{BB962C8B-B14F-4D97-AF65-F5344CB8AC3E}">
        <p14:creationId xmlns:p14="http://schemas.microsoft.com/office/powerpoint/2010/main" val="322323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161225718"/>
              </p:ext>
            </p:extLst>
          </p:nvPr>
        </p:nvGraphicFramePr>
        <p:xfrm>
          <a:off x="1243468" y="193184"/>
          <a:ext cx="10212947"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1CA3D693-DC86-3243-8E7E-328636EF4361}"/>
              </a:ext>
            </a:extLst>
          </p:cNvPr>
          <p:cNvPicPr>
            <a:picLocks noChangeAspect="1"/>
          </p:cNvPicPr>
          <p:nvPr/>
        </p:nvPicPr>
        <p:blipFill>
          <a:blip r:embed="rId7"/>
          <a:stretch>
            <a:fillRect/>
          </a:stretch>
        </p:blipFill>
        <p:spPr>
          <a:xfrm>
            <a:off x="10288717" y="257105"/>
            <a:ext cx="1187051" cy="411359"/>
          </a:xfrm>
          <a:prstGeom prst="rect">
            <a:avLst/>
          </a:prstGeom>
        </p:spPr>
      </p:pic>
    </p:spTree>
    <p:extLst>
      <p:ext uri="{BB962C8B-B14F-4D97-AF65-F5344CB8AC3E}">
        <p14:creationId xmlns:p14="http://schemas.microsoft.com/office/powerpoint/2010/main" val="20171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1972" y="313921"/>
            <a:ext cx="4031087" cy="743756"/>
          </a:xfrm>
        </p:spPr>
        <p:txBody>
          <a:bodyPr>
            <a:normAutofit fontScale="90000"/>
          </a:bodyPr>
          <a:lstStyle/>
          <a:p>
            <a:br>
              <a:rPr lang="en-US" sz="3200" dirty="0">
                <a:latin typeface="Algerian" panose="04020705040A02060702" pitchFamily="82" charset="0"/>
              </a:rPr>
            </a:br>
            <a:r>
              <a:rPr lang="en-US" sz="3200" dirty="0">
                <a:latin typeface="Algerian" panose="04020705040A02060702" pitchFamily="82" charset="0"/>
              </a:rPr>
              <a:t>DATA Engineering</a:t>
            </a:r>
            <a:endParaRPr lang="en-IN" sz="3200" dirty="0">
              <a:latin typeface="Algerian" panose="04020705040A02060702" pitchFamily="82"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0351" y="1"/>
            <a:ext cx="4430883" cy="3622236"/>
          </a:xfrm>
        </p:spPr>
      </p:pic>
      <p:sp>
        <p:nvSpPr>
          <p:cNvPr id="10" name="Text Placeholder 9"/>
          <p:cNvSpPr>
            <a:spLocks noGrp="1"/>
          </p:cNvSpPr>
          <p:nvPr>
            <p:ph type="body" sz="half" idx="2"/>
          </p:nvPr>
        </p:nvSpPr>
        <p:spPr>
          <a:xfrm>
            <a:off x="321972" y="1493949"/>
            <a:ext cx="4752304" cy="4687910"/>
          </a:xfrm>
        </p:spPr>
        <p:txBody>
          <a:bodyPr/>
          <a:lstStyle/>
          <a:p>
            <a:r>
              <a:rPr lang="en-US" dirty="0"/>
              <a:t>The dataset had many empty and irrelevant features They have been removed.</a:t>
            </a:r>
          </a:p>
          <a:p>
            <a:r>
              <a:rPr lang="en-US" dirty="0"/>
              <a:t>● String values have been formatted to integers.</a:t>
            </a:r>
          </a:p>
          <a:p>
            <a:r>
              <a:rPr lang="en-US" dirty="0"/>
              <a:t>● Categorical values have been transformed to numerical.</a:t>
            </a:r>
          </a:p>
          <a:p>
            <a:r>
              <a:rPr lang="en-US" dirty="0"/>
              <a:t>● Redundant variables have been dropped.</a:t>
            </a:r>
          </a:p>
          <a:p>
            <a:r>
              <a:rPr lang="en-US" dirty="0"/>
              <a:t>● Filled NAN values with mode values of corresponding columns.</a:t>
            </a:r>
            <a:endParaRPr lang="en-IN"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153" y="3622236"/>
            <a:ext cx="3580002" cy="3098429"/>
          </a:xfrm>
          <a:prstGeom prst="rect">
            <a:avLst/>
          </a:prstGeom>
        </p:spPr>
      </p:pic>
      <p:sp>
        <p:nvSpPr>
          <p:cNvPr id="12" name="TextBox 11"/>
          <p:cNvSpPr txBox="1"/>
          <p:nvPr/>
        </p:nvSpPr>
        <p:spPr>
          <a:xfrm>
            <a:off x="10045521" y="4275786"/>
            <a:ext cx="1674254" cy="923330"/>
          </a:xfrm>
          <a:prstGeom prst="rect">
            <a:avLst/>
          </a:prstGeom>
          <a:noFill/>
        </p:spPr>
        <p:txBody>
          <a:bodyPr wrap="square" rtlCol="0">
            <a:spAutoFit/>
          </a:bodyPr>
          <a:lstStyle/>
          <a:p>
            <a:r>
              <a:rPr lang="en-US" dirty="0"/>
              <a:t>After Dealing with the</a:t>
            </a:r>
          </a:p>
          <a:p>
            <a:r>
              <a:rPr lang="en-US" dirty="0"/>
              <a:t>Missing values </a:t>
            </a:r>
            <a:endParaRPr lang="en-IN" dirty="0"/>
          </a:p>
        </p:txBody>
      </p:sp>
      <p:sp>
        <p:nvSpPr>
          <p:cNvPr id="13" name="TextBox 12"/>
          <p:cNvSpPr txBox="1"/>
          <p:nvPr/>
        </p:nvSpPr>
        <p:spPr>
          <a:xfrm>
            <a:off x="10301234" y="685799"/>
            <a:ext cx="1771496" cy="923330"/>
          </a:xfrm>
          <a:prstGeom prst="rect">
            <a:avLst/>
          </a:prstGeom>
          <a:noFill/>
        </p:spPr>
        <p:txBody>
          <a:bodyPr wrap="square" rtlCol="0">
            <a:spAutoFit/>
          </a:bodyPr>
          <a:lstStyle/>
          <a:p>
            <a:r>
              <a:rPr lang="en-US" dirty="0"/>
              <a:t>Before Dealing with </a:t>
            </a:r>
            <a:r>
              <a:rPr lang="en-IN" dirty="0"/>
              <a:t>the Missing values</a:t>
            </a:r>
            <a:endParaRPr lang="en-US" dirty="0"/>
          </a:p>
        </p:txBody>
      </p:sp>
      <p:pic>
        <p:nvPicPr>
          <p:cNvPr id="14" name="Picture 13">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790994" y="108241"/>
            <a:ext cx="1187051" cy="411359"/>
          </a:xfrm>
          <a:prstGeom prst="rect">
            <a:avLst/>
          </a:prstGeom>
        </p:spPr>
      </p:pic>
    </p:spTree>
    <p:extLst>
      <p:ext uri="{BB962C8B-B14F-4D97-AF65-F5344CB8AC3E}">
        <p14:creationId xmlns:p14="http://schemas.microsoft.com/office/powerpoint/2010/main" val="925081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069" y="261730"/>
            <a:ext cx="7906415" cy="511002"/>
          </a:xfrm>
        </p:spPr>
        <p:txBody>
          <a:bodyPr>
            <a:normAutofit fontScale="90000"/>
          </a:bodyPr>
          <a:lstStyle/>
          <a:p>
            <a:r>
              <a:rPr lang="en-US" dirty="0">
                <a:latin typeface="Algerian" panose="04020705040A02060702" pitchFamily="82" charset="0"/>
              </a:rPr>
              <a:t>Variable Transformation</a:t>
            </a:r>
            <a:endParaRPr lang="en-IN" dirty="0">
              <a:latin typeface="Algerian" panose="04020705040A02060702" pitchFamily="82" charset="0"/>
            </a:endParaRPr>
          </a:p>
        </p:txBody>
      </p:sp>
      <p:sp>
        <p:nvSpPr>
          <p:cNvPr id="3" name="Content Placeholder 2"/>
          <p:cNvSpPr>
            <a:spLocks noGrp="1"/>
          </p:cNvSpPr>
          <p:nvPr>
            <p:ph idx="1"/>
          </p:nvPr>
        </p:nvSpPr>
        <p:spPr>
          <a:xfrm>
            <a:off x="1371600" y="1060173"/>
            <a:ext cx="9601200" cy="5287617"/>
          </a:xfrm>
        </p:spPr>
        <p:txBody>
          <a:bodyPr/>
          <a:lstStyle/>
          <a:p>
            <a:r>
              <a:rPr lang="en-US" dirty="0"/>
              <a:t>“</a:t>
            </a:r>
            <a:r>
              <a:rPr lang="en-US" dirty="0" err="1"/>
              <a:t>DisbursementGross</a:t>
            </a:r>
            <a:r>
              <a:rPr lang="en-US" dirty="0"/>
              <a:t>”, “</a:t>
            </a:r>
            <a:r>
              <a:rPr lang="en-US" dirty="0" err="1"/>
              <a:t>BalanceGross</a:t>
            </a:r>
            <a:r>
              <a:rPr lang="en-US" dirty="0"/>
              <a:t>”, “</a:t>
            </a:r>
            <a:r>
              <a:rPr lang="en-US" dirty="0" err="1"/>
              <a:t>ChgOffPrinGr</a:t>
            </a:r>
            <a:r>
              <a:rPr lang="en-US" dirty="0"/>
              <a:t>”, “</a:t>
            </a:r>
            <a:r>
              <a:rPr lang="en-US" dirty="0" err="1"/>
              <a:t>GrAppv</a:t>
            </a:r>
            <a:r>
              <a:rPr lang="en-US" dirty="0"/>
              <a:t>”, “</a:t>
            </a:r>
            <a:r>
              <a:rPr lang="en-US" dirty="0" err="1"/>
              <a:t>SBA_Appv</a:t>
            </a:r>
            <a:r>
              <a:rPr lang="en-US" dirty="0"/>
              <a:t>”  these variables are converted to numeric.</a:t>
            </a:r>
          </a:p>
          <a:p>
            <a:r>
              <a:rPr lang="en-US" dirty="0" err="1"/>
              <a:t>MIS_Status</a:t>
            </a:r>
            <a:r>
              <a:rPr lang="en-US" dirty="0"/>
              <a:t> : PIF : 0(110831) </a:t>
            </a:r>
            <a:r>
              <a:rPr lang="en-US" dirty="0" err="1"/>
              <a:t>ChgOff</a:t>
            </a:r>
            <a:r>
              <a:rPr lang="en-US" dirty="0"/>
              <a:t> : 1(38926) </a:t>
            </a:r>
          </a:p>
          <a:p>
            <a:r>
              <a:rPr lang="en-US" dirty="0"/>
              <a:t>Franchise Code: - No Franchise : 0(144504) ,  Franchise :1(5253)</a:t>
            </a:r>
          </a:p>
          <a:p>
            <a:r>
              <a:rPr lang="en-US" dirty="0" err="1"/>
              <a:t>NewExist</a:t>
            </a:r>
            <a:r>
              <a:rPr lang="en-US" dirty="0"/>
              <a:t> : 1 = Existing Business(101773), 2 = New Business(47984)</a:t>
            </a:r>
          </a:p>
          <a:p>
            <a:r>
              <a:rPr lang="en-IN" dirty="0"/>
              <a:t>Low Doc : No(0) : 137716    Yes(1) :12041</a:t>
            </a:r>
          </a:p>
          <a:p>
            <a:r>
              <a:rPr lang="en-IN" dirty="0" err="1"/>
              <a:t>RevLineCr</a:t>
            </a:r>
            <a:r>
              <a:rPr lang="en-IN" dirty="0"/>
              <a:t> : No (0):- 95157   Yes(1) :-54600</a:t>
            </a:r>
            <a:endParaRPr lang="en-US" dirty="0"/>
          </a:p>
          <a:p>
            <a:endParaRPr lang="en-US" dirty="0"/>
          </a:p>
          <a:p>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379274" y="275373"/>
            <a:ext cx="1187051" cy="411359"/>
          </a:xfrm>
          <a:prstGeom prst="rect">
            <a:avLst/>
          </a:prstGeom>
        </p:spPr>
      </p:pic>
    </p:spTree>
    <p:extLst>
      <p:ext uri="{BB962C8B-B14F-4D97-AF65-F5344CB8AC3E}">
        <p14:creationId xmlns:p14="http://schemas.microsoft.com/office/powerpoint/2010/main" val="307379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022" y="247919"/>
            <a:ext cx="7759522" cy="588670"/>
          </a:xfrm>
        </p:spPr>
        <p:txBody>
          <a:bodyPr>
            <a:normAutofit fontScale="90000"/>
          </a:bodyPr>
          <a:lstStyle/>
          <a:p>
            <a:r>
              <a:rPr lang="en-US" dirty="0">
                <a:latin typeface="Algerian" panose="04020705040A02060702" pitchFamily="82" charset="0"/>
              </a:rPr>
              <a:t>Correlation Matrix</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524" y="836589"/>
            <a:ext cx="9937196" cy="6021411"/>
          </a:xfrm>
        </p:spPr>
      </p:pic>
      <p:pic>
        <p:nvPicPr>
          <p:cNvPr id="5" name="Picture 4">
            <a:extLst>
              <a:ext uri="{FF2B5EF4-FFF2-40B4-BE49-F238E27FC236}">
                <a16:creationId xmlns:a16="http://schemas.microsoft.com/office/drawing/2014/main" id="{1CA3D693-DC86-3243-8E7E-328636EF4361}"/>
              </a:ext>
            </a:extLst>
          </p:cNvPr>
          <p:cNvPicPr>
            <a:picLocks noChangeAspect="1"/>
          </p:cNvPicPr>
          <p:nvPr/>
        </p:nvPicPr>
        <p:blipFill>
          <a:blip r:embed="rId3"/>
          <a:stretch>
            <a:fillRect/>
          </a:stretch>
        </p:blipFill>
        <p:spPr>
          <a:xfrm>
            <a:off x="10353112" y="212503"/>
            <a:ext cx="1187051" cy="411359"/>
          </a:xfrm>
          <a:prstGeom prst="rect">
            <a:avLst/>
          </a:prstGeom>
        </p:spPr>
      </p:pic>
    </p:spTree>
    <p:extLst>
      <p:ext uri="{BB962C8B-B14F-4D97-AF65-F5344CB8AC3E}">
        <p14:creationId xmlns:p14="http://schemas.microsoft.com/office/powerpoint/2010/main" val="416613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839" y="170645"/>
            <a:ext cx="8973788" cy="582769"/>
          </a:xfrm>
        </p:spPr>
        <p:txBody>
          <a:bodyPr>
            <a:normAutofit fontScale="90000"/>
          </a:bodyPr>
          <a:lstStyle/>
          <a:p>
            <a:r>
              <a:rPr lang="en-US" dirty="0">
                <a:latin typeface="Algerian" panose="04020705040A02060702" pitchFamily="82" charset="0"/>
              </a:rPr>
              <a:t> Univariate Graph Description</a:t>
            </a:r>
            <a:endParaRPr lang="en-IN" dirty="0">
              <a:latin typeface="Algerian" panose="04020705040A02060702" pitchFamily="82" charset="0"/>
            </a:endParaRPr>
          </a:p>
        </p:txBody>
      </p:sp>
      <p:sp>
        <p:nvSpPr>
          <p:cNvPr id="7" name="Content Placeholder 6"/>
          <p:cNvSpPr>
            <a:spLocks noGrp="1"/>
          </p:cNvSpPr>
          <p:nvPr>
            <p:ph idx="1"/>
          </p:nvPr>
        </p:nvSpPr>
        <p:spPr>
          <a:xfrm>
            <a:off x="1108364" y="824249"/>
            <a:ext cx="10377054" cy="5756660"/>
          </a:xfrm>
        </p:spPr>
        <p:txBody>
          <a:bodyPr>
            <a:noAutofit/>
          </a:bodyPr>
          <a:lstStyle/>
          <a:p>
            <a:pPr marL="342900" indent="-342900">
              <a:buFont typeface="+mj-lt"/>
              <a:buAutoNum type="arabicPeriod"/>
            </a:pPr>
            <a:r>
              <a:rPr lang="en-IN" b="1" dirty="0"/>
              <a:t>City – </a:t>
            </a:r>
            <a:r>
              <a:rPr lang="en-IN" dirty="0"/>
              <a:t>LOS ANGELES, NEW YORK &amp; MIAMI Are Top Three city.</a:t>
            </a:r>
          </a:p>
          <a:p>
            <a:pPr marL="342900" indent="-342900">
              <a:buFont typeface="+mj-lt"/>
              <a:buAutoNum type="arabicPeriod"/>
            </a:pPr>
            <a:r>
              <a:rPr lang="en-IN" b="1" dirty="0"/>
              <a:t>State – </a:t>
            </a:r>
            <a:r>
              <a:rPr lang="en-IN" dirty="0"/>
              <a:t>CA, NY &amp; TX Are Top Three State.</a:t>
            </a:r>
          </a:p>
          <a:p>
            <a:pPr marL="342900" indent="-342900">
              <a:buFont typeface="+mj-lt"/>
              <a:buAutoNum type="arabicPeriod"/>
            </a:pPr>
            <a:r>
              <a:rPr lang="en-IN" b="1" dirty="0"/>
              <a:t>Bank -  </a:t>
            </a:r>
            <a:r>
              <a:rPr lang="en-IN" dirty="0"/>
              <a:t>Bank OF AMERICA NATL ASSOC, CITIZENS BANK NATL     ASSOC &amp; CAPITAL ONE NATL ASSOC Are Top Three Bank.</a:t>
            </a:r>
          </a:p>
          <a:p>
            <a:pPr marL="342900" indent="-342900">
              <a:buFont typeface="+mj-lt"/>
              <a:buAutoNum type="arabicPeriod"/>
            </a:pPr>
            <a:r>
              <a:rPr lang="en-IN" b="1" dirty="0"/>
              <a:t>Bank State – </a:t>
            </a:r>
            <a:r>
              <a:rPr lang="en-IN" dirty="0"/>
              <a:t>NC, RI &amp; IL Are Top Three Bank State.</a:t>
            </a:r>
          </a:p>
          <a:p>
            <a:pPr marL="342900" indent="-342900">
              <a:buFont typeface="+mj-lt"/>
              <a:buAutoNum type="arabicPeriod"/>
            </a:pPr>
            <a:r>
              <a:rPr lang="en-IN" b="1" dirty="0"/>
              <a:t>CCSC – </a:t>
            </a:r>
            <a:r>
              <a:rPr lang="en-IN" dirty="0"/>
              <a:t>There are total 1184 Unique codes.</a:t>
            </a:r>
          </a:p>
          <a:p>
            <a:pPr marL="342900" indent="-342900">
              <a:buFont typeface="+mj-lt"/>
              <a:buAutoNum type="arabicPeriod"/>
            </a:pPr>
            <a:r>
              <a:rPr lang="en-IN" b="1" dirty="0"/>
              <a:t>APPROVAL DATE - </a:t>
            </a:r>
            <a:r>
              <a:rPr lang="en-IN" dirty="0"/>
              <a:t> Most of the Small Business Administration Commitment were Approved  on 1997-09-30.</a:t>
            </a:r>
          </a:p>
          <a:p>
            <a:pPr marL="342900" indent="-342900">
              <a:buFont typeface="+mj-lt"/>
              <a:buAutoNum type="arabicPeriod"/>
            </a:pPr>
            <a:r>
              <a:rPr lang="en-IN" b="1" dirty="0"/>
              <a:t>Term – </a:t>
            </a:r>
            <a:r>
              <a:rPr lang="en-IN" dirty="0"/>
              <a:t>Most of the Loans have a term of  84.</a:t>
            </a:r>
          </a:p>
          <a:p>
            <a:pPr marL="342900" indent="-342900">
              <a:buFont typeface="+mj-lt"/>
              <a:buAutoNum type="arabicPeriod"/>
            </a:pPr>
            <a:r>
              <a:rPr lang="en-IN" b="1" dirty="0" err="1"/>
              <a:t>NoEmp</a:t>
            </a:r>
            <a:r>
              <a:rPr lang="en-IN" b="1" dirty="0"/>
              <a:t> –  </a:t>
            </a:r>
            <a:r>
              <a:rPr lang="en-IN" dirty="0"/>
              <a:t>Number of Business Employees(SUM) -  30787</a:t>
            </a:r>
            <a:endParaRPr lang="en-IN" b="1" dirty="0"/>
          </a:p>
          <a:p>
            <a:pPr marL="342900" indent="-342900">
              <a:buFont typeface="+mj-lt"/>
              <a:buAutoNum type="arabicPeriod"/>
            </a:pPr>
            <a:r>
              <a:rPr lang="en-IN" b="1" dirty="0" err="1"/>
              <a:t>NewExist</a:t>
            </a:r>
            <a:r>
              <a:rPr lang="en-IN" b="1" dirty="0"/>
              <a:t> –  </a:t>
            </a:r>
            <a:r>
              <a:rPr lang="en-IN" dirty="0"/>
              <a:t>Existing Business -101648   New Business-47984</a:t>
            </a:r>
          </a:p>
          <a:p>
            <a:pPr marL="342900" indent="-342900">
              <a:buFont typeface="+mj-lt"/>
              <a:buAutoNum type="arabicPeriod"/>
            </a:pPr>
            <a:r>
              <a:rPr lang="en-IN" b="1" dirty="0"/>
              <a:t>Create job &amp; Retained job – </a:t>
            </a:r>
            <a:r>
              <a:rPr lang="en-IN" dirty="0"/>
              <a:t>Number of Jobs created 37130</a:t>
            </a:r>
          </a:p>
          <a:p>
            <a:pPr marL="342900" indent="-342900">
              <a:buFont typeface="+mj-lt"/>
              <a:buAutoNum type="arabicPeriod"/>
            </a:pPr>
            <a:r>
              <a:rPr lang="en-IN" b="1" dirty="0"/>
              <a:t> </a:t>
            </a:r>
            <a:r>
              <a:rPr lang="en-IN" b="1" dirty="0" err="1"/>
              <a:t>LowDoc</a:t>
            </a:r>
            <a:r>
              <a:rPr lang="en-IN" b="1" dirty="0"/>
              <a:t> – </a:t>
            </a:r>
            <a:r>
              <a:rPr lang="en-IN" dirty="0" err="1"/>
              <a:t>LowDoc</a:t>
            </a:r>
            <a:r>
              <a:rPr lang="en-IN" dirty="0"/>
              <a:t> Loan program: Y=12041  , N=137632</a:t>
            </a:r>
            <a:endParaRPr lang="en-IN" b="1" dirty="0"/>
          </a:p>
          <a:p>
            <a:pPr marL="342900" indent="-342900">
              <a:buFont typeface="+mj-lt"/>
              <a:buAutoNum type="arabicPeriod"/>
            </a:pPr>
            <a:endParaRPr lang="en-US" b="1" dirty="0"/>
          </a:p>
          <a:p>
            <a:pPr marL="342900" indent="-342900">
              <a:buFont typeface="+mj-lt"/>
              <a:buAutoNum type="arabicPeriod"/>
            </a:pPr>
            <a:endParaRPr lang="en-IN" b="1" dirty="0"/>
          </a:p>
          <a:p>
            <a:pPr>
              <a:buFont typeface="+mj-lt"/>
              <a:buAutoNum type="arabicPeriod"/>
            </a:pPr>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298367" y="342055"/>
            <a:ext cx="1187051" cy="411359"/>
          </a:xfrm>
          <a:prstGeom prst="rect">
            <a:avLst/>
          </a:prstGeom>
        </p:spPr>
      </p:pic>
    </p:spTree>
    <p:extLst>
      <p:ext uri="{BB962C8B-B14F-4D97-AF65-F5344CB8AC3E}">
        <p14:creationId xmlns:p14="http://schemas.microsoft.com/office/powerpoint/2010/main" val="386555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371600" y="488950"/>
            <a:ext cx="9601200" cy="5378450"/>
          </a:xfrm>
        </p:spPr>
        <p:txBody>
          <a:bodyPr>
            <a:normAutofit/>
          </a:bodyPr>
          <a:lstStyle/>
          <a:p>
            <a:pPr marL="0" indent="0">
              <a:buNone/>
            </a:pPr>
            <a:r>
              <a:rPr lang="en-IN" b="1" dirty="0"/>
              <a:t>12. Urban Rural </a:t>
            </a:r>
            <a:r>
              <a:rPr lang="en-IN" dirty="0"/>
              <a:t>– Urban-81724 rural-51370</a:t>
            </a:r>
          </a:p>
          <a:p>
            <a:pPr marL="0" indent="0">
              <a:buNone/>
            </a:pPr>
            <a:r>
              <a:rPr lang="en-US" b="1" dirty="0"/>
              <a:t>13</a:t>
            </a:r>
            <a:r>
              <a:rPr lang="en-US" dirty="0"/>
              <a:t>. </a:t>
            </a:r>
            <a:r>
              <a:rPr lang="en-IN" b="1" dirty="0" err="1"/>
              <a:t>RevLineCr</a:t>
            </a:r>
            <a:r>
              <a:rPr lang="en-IN" dirty="0"/>
              <a:t> - Revolving Line of Credit Yes=71503, NO=49780</a:t>
            </a:r>
          </a:p>
          <a:p>
            <a:pPr marL="0" indent="0">
              <a:buNone/>
            </a:pPr>
            <a:r>
              <a:rPr lang="en-IN" b="1" dirty="0"/>
              <a:t>14. </a:t>
            </a:r>
            <a:r>
              <a:rPr lang="en-IN" b="1" dirty="0" err="1"/>
              <a:t>MIS_Status</a:t>
            </a:r>
            <a:r>
              <a:rPr lang="en-IN" b="1" dirty="0"/>
              <a:t>(target Variable) </a:t>
            </a:r>
            <a:r>
              <a:rPr lang="en-IN" dirty="0"/>
              <a:t>- </a:t>
            </a:r>
            <a:r>
              <a:rPr lang="en-US" dirty="0"/>
              <a:t>Loan Status CHGOFF(high risk)-38926, PIF( lower risk)- 110831</a:t>
            </a:r>
            <a:endParaRPr lang="en-IN" dirty="0"/>
          </a:p>
          <a:p>
            <a:pPr marL="0" indent="0">
              <a:buNone/>
            </a:pPr>
            <a:r>
              <a:rPr lang="en-IN" b="1" dirty="0"/>
              <a:t>15. Disbursement Date</a:t>
            </a:r>
            <a:r>
              <a:rPr lang="en-IN" dirty="0"/>
              <a:t> –Most of loan amount was Disbursed on 2006-05-31 </a:t>
            </a:r>
          </a:p>
          <a:p>
            <a:pPr marL="0" indent="0">
              <a:buNone/>
            </a:pPr>
            <a:r>
              <a:rPr lang="en-IN" b="1" dirty="0"/>
              <a:t>16. </a:t>
            </a:r>
            <a:r>
              <a:rPr lang="en-IN" b="1" dirty="0" err="1"/>
              <a:t>GrAppv</a:t>
            </a:r>
            <a:r>
              <a:rPr lang="en-IN" dirty="0"/>
              <a:t> –  Minimum-200 and Maximum-4000000</a:t>
            </a:r>
          </a:p>
          <a:p>
            <a:pPr marL="0" indent="0">
              <a:buNone/>
            </a:pPr>
            <a:r>
              <a:rPr lang="en-IN" b="1" dirty="0"/>
              <a:t>17. </a:t>
            </a:r>
            <a:r>
              <a:rPr lang="en-IN" b="1" dirty="0" err="1"/>
              <a:t>SBA_Appv</a:t>
            </a:r>
            <a:r>
              <a:rPr lang="en-IN" dirty="0"/>
              <a:t> – Minimum-100 and Maximum-4000000</a:t>
            </a:r>
          </a:p>
          <a:p>
            <a:pPr marL="457200" indent="-457200">
              <a:buFont typeface="+mj-lt"/>
              <a:buAutoNum type="arabicPeriod"/>
            </a:pPr>
            <a:endParaRPr lang="en-IN" dirty="0"/>
          </a:p>
        </p:txBody>
      </p:sp>
      <p:pic>
        <p:nvPicPr>
          <p:cNvPr id="3" name="Picture 2">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147050" y="283270"/>
            <a:ext cx="1187051" cy="411359"/>
          </a:xfrm>
          <a:prstGeom prst="rect">
            <a:avLst/>
          </a:prstGeom>
        </p:spPr>
      </p:pic>
    </p:spTree>
    <p:extLst>
      <p:ext uri="{BB962C8B-B14F-4D97-AF65-F5344CB8AC3E}">
        <p14:creationId xmlns:p14="http://schemas.microsoft.com/office/powerpoint/2010/main" val="342743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3" y="214746"/>
            <a:ext cx="9356560" cy="584232"/>
          </a:xfrm>
        </p:spPr>
        <p:txBody>
          <a:bodyPr>
            <a:normAutofit fontScale="90000"/>
          </a:bodyPr>
          <a:lstStyle/>
          <a:p>
            <a:r>
              <a:rPr lang="en-US" dirty="0">
                <a:latin typeface="Algerian" panose="04020705040A02060702" pitchFamily="82" charset="0"/>
              </a:rPr>
              <a:t>Bivariate Graph Description</a:t>
            </a:r>
            <a:endParaRPr lang="en-IN" dirty="0">
              <a:latin typeface="Algerian" panose="04020705040A02060702" pitchFamily="82" charset="0"/>
            </a:endParaRPr>
          </a:p>
        </p:txBody>
      </p:sp>
      <p:sp>
        <p:nvSpPr>
          <p:cNvPr id="3" name="Content Placeholder 2"/>
          <p:cNvSpPr>
            <a:spLocks noGrp="1"/>
          </p:cNvSpPr>
          <p:nvPr>
            <p:ph idx="1"/>
          </p:nvPr>
        </p:nvSpPr>
        <p:spPr>
          <a:xfrm>
            <a:off x="983673" y="928255"/>
            <a:ext cx="10654145" cy="5680363"/>
          </a:xfrm>
        </p:spPr>
        <p:txBody>
          <a:bodyPr>
            <a:normAutofit lnSpcReduction="10000"/>
          </a:bodyPr>
          <a:lstStyle/>
          <a:p>
            <a:pPr>
              <a:lnSpc>
                <a:spcPct val="104000"/>
              </a:lnSpc>
            </a:pPr>
            <a:r>
              <a:rPr lang="en-US" sz="2200" b="1" dirty="0">
                <a:solidFill>
                  <a:srgbClr val="4B2936"/>
                </a:solidFill>
                <a:latin typeface="Times New Roman" panose="02020603050405020304" pitchFamily="18" charset="0"/>
                <a:cs typeface="Times New Roman" panose="02020603050405020304" pitchFamily="18" charset="0"/>
              </a:rPr>
              <a:t>Bank With Highest Gross Approval </a:t>
            </a:r>
            <a:r>
              <a:rPr lang="en-US" sz="2200" dirty="0">
                <a:solidFill>
                  <a:srgbClr val="4B2936"/>
                </a:solidFill>
                <a:latin typeface="Times New Roman" panose="02020603050405020304" pitchFamily="18" charset="0"/>
                <a:cs typeface="Times New Roman" panose="02020603050405020304" pitchFamily="18" charset="0"/>
              </a:rPr>
              <a:t>–   The Top 3 bank with highest Gross Approval amount are </a:t>
            </a:r>
            <a:r>
              <a:rPr lang="en-US" sz="2200" dirty="0">
                <a:solidFill>
                  <a:schemeClr val="accent5"/>
                </a:solidFill>
                <a:latin typeface="Times New Roman" panose="02020603050405020304" pitchFamily="18" charset="0"/>
                <a:cs typeface="Times New Roman" panose="02020603050405020304" pitchFamily="18" charset="0"/>
              </a:rPr>
              <a:t>SMALL BUS. GROWTH CORP, FIRSTMERIT BANK, N.A </a:t>
            </a:r>
            <a:r>
              <a:rPr lang="en-US" dirty="0">
                <a:solidFill>
                  <a:srgbClr val="4B2936"/>
                </a:solidFill>
                <a:latin typeface="Times New Roman" panose="02020603050405020304" pitchFamily="18" charset="0"/>
                <a:cs typeface="Times New Roman" panose="02020603050405020304" pitchFamily="18" charset="0"/>
              </a:rPr>
              <a:t>and</a:t>
            </a:r>
            <a:r>
              <a:rPr lang="en-US" sz="2200" dirty="0">
                <a:solidFill>
                  <a:schemeClr val="accent5"/>
                </a:solidFill>
                <a:latin typeface="Times New Roman" panose="02020603050405020304" pitchFamily="18" charset="0"/>
                <a:cs typeface="Times New Roman" panose="02020603050405020304" pitchFamily="18" charset="0"/>
              </a:rPr>
              <a:t> GE CAP. SMALL BUS FINAN CORP.</a:t>
            </a:r>
          </a:p>
          <a:p>
            <a:r>
              <a:rPr lang="en-US" b="1" dirty="0">
                <a:solidFill>
                  <a:schemeClr val="tx1"/>
                </a:solidFill>
                <a:latin typeface="Times New Roman" panose="02020603050405020304" pitchFamily="18" charset="0"/>
                <a:cs typeface="Times New Roman" panose="02020603050405020304" pitchFamily="18" charset="0"/>
              </a:rPr>
              <a:t> </a:t>
            </a:r>
            <a:r>
              <a:rPr lang="en-US" b="1" dirty="0">
                <a:solidFill>
                  <a:srgbClr val="4B2936"/>
                </a:solidFill>
                <a:latin typeface="Times New Roman" panose="02020603050405020304" pitchFamily="18" charset="0"/>
                <a:cs typeface="Times New Roman" panose="02020603050405020304" pitchFamily="18" charset="0"/>
              </a:rPr>
              <a:t>Bank State With Highest Gross Approval – </a:t>
            </a:r>
            <a:r>
              <a:rPr lang="en-US" dirty="0">
                <a:solidFill>
                  <a:srgbClr val="4B2936"/>
                </a:solidFill>
                <a:latin typeface="Times New Roman" panose="02020603050405020304" pitchFamily="18" charset="0"/>
                <a:cs typeface="Times New Roman" panose="02020603050405020304" pitchFamily="18" charset="0"/>
              </a:rPr>
              <a:t>The top 3 Bank States with highest Gross Approval are </a:t>
            </a:r>
            <a:r>
              <a:rPr lang="en-US" dirty="0">
                <a:solidFill>
                  <a:schemeClr val="accent5"/>
                </a:solidFill>
                <a:latin typeface="Times New Roman" panose="02020603050405020304" pitchFamily="18" charset="0"/>
                <a:cs typeface="Times New Roman" panose="02020603050405020304" pitchFamily="18" charset="0"/>
              </a:rPr>
              <a:t>ILLINOIS , OHIO and TEXAS</a:t>
            </a:r>
          </a:p>
          <a:p>
            <a:r>
              <a:rPr lang="en-US" b="1" dirty="0">
                <a:solidFill>
                  <a:srgbClr val="4B2936"/>
                </a:solidFill>
                <a:latin typeface="Times New Roman" panose="02020603050405020304" pitchFamily="18" charset="0"/>
                <a:cs typeface="Times New Roman" panose="02020603050405020304" pitchFamily="18" charset="0"/>
              </a:rPr>
              <a:t>Urban/Rural with Gross Approval – </a:t>
            </a:r>
            <a:r>
              <a:rPr lang="en-US" sz="2200" dirty="0">
                <a:solidFill>
                  <a:srgbClr val="4B2936"/>
                </a:solidFill>
                <a:latin typeface="Times New Roman" panose="02020603050405020304" pitchFamily="18" charset="0"/>
                <a:cs typeface="Times New Roman" panose="02020603050405020304" pitchFamily="18" charset="0"/>
              </a:rPr>
              <a:t>People Staying in Urban areas are having  more Gross Approval than the other</a:t>
            </a:r>
          </a:p>
          <a:p>
            <a:r>
              <a:rPr lang="en-US" b="1" dirty="0">
                <a:solidFill>
                  <a:srgbClr val="4B2936"/>
                </a:solidFill>
                <a:latin typeface="Times New Roman" panose="02020603050405020304" pitchFamily="18" charset="0"/>
                <a:cs typeface="Times New Roman" panose="02020603050405020304" pitchFamily="18" charset="0"/>
              </a:rPr>
              <a:t>Urban/Rural with Gross Approval and </a:t>
            </a:r>
            <a:r>
              <a:rPr lang="en-US" b="1" dirty="0" err="1">
                <a:solidFill>
                  <a:srgbClr val="4B2936"/>
                </a:solidFill>
                <a:latin typeface="Times New Roman" panose="02020603050405020304" pitchFamily="18" charset="0"/>
                <a:cs typeface="Times New Roman" panose="02020603050405020304" pitchFamily="18" charset="0"/>
              </a:rPr>
              <a:t>MIS_Status</a:t>
            </a:r>
            <a:r>
              <a:rPr lang="en-US" b="1" dirty="0">
                <a:solidFill>
                  <a:srgbClr val="4B2936"/>
                </a:solidFill>
                <a:latin typeface="Times New Roman" panose="02020603050405020304" pitchFamily="18" charset="0"/>
                <a:cs typeface="Times New Roman" panose="02020603050405020304" pitchFamily="18" charset="0"/>
              </a:rPr>
              <a:t> – </a:t>
            </a:r>
            <a:r>
              <a:rPr lang="en-US" dirty="0">
                <a:solidFill>
                  <a:srgbClr val="4B2936"/>
                </a:solidFill>
                <a:latin typeface="Times New Roman" panose="02020603050405020304" pitchFamily="18" charset="0"/>
                <a:cs typeface="Times New Roman" panose="02020603050405020304" pitchFamily="18" charset="0"/>
              </a:rPr>
              <a:t>People staying in Rural with Gross Approval of less than 100000 are mostly falling under PIF as Compared to the Urban.</a:t>
            </a:r>
          </a:p>
          <a:p>
            <a:r>
              <a:rPr lang="en-US" b="1" dirty="0" err="1">
                <a:solidFill>
                  <a:srgbClr val="4B2936"/>
                </a:solidFill>
                <a:latin typeface="Times New Roman" panose="02020603050405020304" pitchFamily="18" charset="0"/>
                <a:cs typeface="Times New Roman" panose="02020603050405020304" pitchFamily="18" charset="0"/>
              </a:rPr>
              <a:t>NewExist</a:t>
            </a:r>
            <a:r>
              <a:rPr lang="en-US" b="1" dirty="0">
                <a:solidFill>
                  <a:srgbClr val="4B2936"/>
                </a:solidFill>
                <a:latin typeface="Times New Roman" panose="02020603050405020304" pitchFamily="18" charset="0"/>
                <a:cs typeface="Times New Roman" panose="02020603050405020304" pitchFamily="18" charset="0"/>
              </a:rPr>
              <a:t> With Term period and </a:t>
            </a:r>
            <a:r>
              <a:rPr lang="en-US" b="1" dirty="0" err="1">
                <a:solidFill>
                  <a:srgbClr val="4B2936"/>
                </a:solidFill>
                <a:latin typeface="Times New Roman" panose="02020603050405020304" pitchFamily="18" charset="0"/>
                <a:cs typeface="Times New Roman" panose="02020603050405020304" pitchFamily="18" charset="0"/>
              </a:rPr>
              <a:t>MIS_Status</a:t>
            </a:r>
            <a:r>
              <a:rPr lang="en-US" dirty="0">
                <a:solidFill>
                  <a:srgbClr val="4B2936"/>
                </a:solidFill>
                <a:latin typeface="Times New Roman" panose="02020603050405020304" pitchFamily="18" charset="0"/>
                <a:cs typeface="Times New Roman" panose="02020603050405020304" pitchFamily="18" charset="0"/>
              </a:rPr>
              <a:t> -  From the above graph we can see the people with Existing </a:t>
            </a:r>
            <a:r>
              <a:rPr lang="en-US" dirty="0" err="1">
                <a:solidFill>
                  <a:srgbClr val="4B2936"/>
                </a:solidFill>
                <a:latin typeface="Times New Roman" panose="02020603050405020304" pitchFamily="18" charset="0"/>
                <a:cs typeface="Times New Roman" panose="02020603050405020304" pitchFamily="18" charset="0"/>
              </a:rPr>
              <a:t>Bussiness</a:t>
            </a:r>
            <a:r>
              <a:rPr lang="en-US" dirty="0">
                <a:solidFill>
                  <a:srgbClr val="4B2936"/>
                </a:solidFill>
                <a:latin typeface="Times New Roman" panose="02020603050405020304" pitchFamily="18" charset="0"/>
                <a:cs typeface="Times New Roman" panose="02020603050405020304" pitchFamily="18" charset="0"/>
              </a:rPr>
              <a:t> with Term period of 120 fall under PIF</a:t>
            </a:r>
          </a:p>
          <a:p>
            <a:r>
              <a:rPr lang="en-US" b="1" dirty="0" err="1">
                <a:solidFill>
                  <a:srgbClr val="4B2936"/>
                </a:solidFill>
                <a:latin typeface="Times New Roman" panose="02020603050405020304" pitchFamily="18" charset="0"/>
                <a:cs typeface="Times New Roman" panose="02020603050405020304" pitchFamily="18" charset="0"/>
              </a:rPr>
              <a:t>GrAppv</a:t>
            </a:r>
            <a:r>
              <a:rPr lang="en-US" b="1" dirty="0">
                <a:solidFill>
                  <a:srgbClr val="4B2936"/>
                </a:solidFill>
                <a:latin typeface="Times New Roman" panose="02020603050405020304" pitchFamily="18" charset="0"/>
                <a:cs typeface="Times New Roman" panose="02020603050405020304" pitchFamily="18" charset="0"/>
              </a:rPr>
              <a:t>  , </a:t>
            </a:r>
            <a:r>
              <a:rPr lang="en-US" b="1" dirty="0" err="1">
                <a:solidFill>
                  <a:srgbClr val="4B2936"/>
                </a:solidFill>
                <a:latin typeface="Times New Roman" panose="02020603050405020304" pitchFamily="18" charset="0"/>
                <a:cs typeface="Times New Roman" panose="02020603050405020304" pitchFamily="18" charset="0"/>
              </a:rPr>
              <a:t>LowDoc</a:t>
            </a:r>
            <a:r>
              <a:rPr lang="en-US" b="1" dirty="0">
                <a:solidFill>
                  <a:srgbClr val="4B2936"/>
                </a:solidFill>
                <a:latin typeface="Times New Roman" panose="02020603050405020304" pitchFamily="18" charset="0"/>
                <a:cs typeface="Times New Roman" panose="02020603050405020304" pitchFamily="18" charset="0"/>
              </a:rPr>
              <a:t> with </a:t>
            </a:r>
            <a:r>
              <a:rPr lang="en-US" b="1" dirty="0" err="1">
                <a:solidFill>
                  <a:srgbClr val="4B2936"/>
                </a:solidFill>
                <a:latin typeface="Times New Roman" panose="02020603050405020304" pitchFamily="18" charset="0"/>
                <a:cs typeface="Times New Roman" panose="02020603050405020304" pitchFamily="18" charset="0"/>
              </a:rPr>
              <a:t>MIS_Status</a:t>
            </a:r>
            <a:r>
              <a:rPr lang="en-US" b="1" dirty="0">
                <a:solidFill>
                  <a:srgbClr val="4B2936"/>
                </a:solidFill>
                <a:latin typeface="Times New Roman" panose="02020603050405020304" pitchFamily="18" charset="0"/>
                <a:cs typeface="Times New Roman" panose="02020603050405020304" pitchFamily="18" charset="0"/>
              </a:rPr>
              <a:t> - </a:t>
            </a:r>
            <a:r>
              <a:rPr lang="en-US" sz="2400" dirty="0">
                <a:solidFill>
                  <a:srgbClr val="4B2936"/>
                </a:solidFill>
                <a:latin typeface="Times New Roman" panose="02020603050405020304" pitchFamily="18" charset="0"/>
                <a:cs typeface="Times New Roman" panose="02020603050405020304" pitchFamily="18" charset="0"/>
              </a:rPr>
              <a:t>People with No </a:t>
            </a:r>
            <a:r>
              <a:rPr lang="en-US" sz="2400" dirty="0" err="1">
                <a:solidFill>
                  <a:srgbClr val="4B2936"/>
                </a:solidFill>
                <a:latin typeface="Times New Roman" panose="02020603050405020304" pitchFamily="18" charset="0"/>
                <a:cs typeface="Times New Roman" panose="02020603050405020304" pitchFamily="18" charset="0"/>
              </a:rPr>
              <a:t>LowDoc</a:t>
            </a:r>
            <a:r>
              <a:rPr lang="en-US" sz="2400" dirty="0">
                <a:solidFill>
                  <a:srgbClr val="4B2936"/>
                </a:solidFill>
                <a:latin typeface="Times New Roman" panose="02020603050405020304" pitchFamily="18" charset="0"/>
                <a:cs typeface="Times New Roman" panose="02020603050405020304" pitchFamily="18" charset="0"/>
              </a:rPr>
              <a:t> Loan Program are mostly under PIF </a:t>
            </a:r>
          </a:p>
          <a:p>
            <a:r>
              <a:rPr lang="en-US" b="1" dirty="0" err="1">
                <a:solidFill>
                  <a:srgbClr val="4B2936"/>
                </a:solidFill>
                <a:latin typeface="Times New Roman" panose="02020603050405020304" pitchFamily="18" charset="0"/>
                <a:cs typeface="Times New Roman" panose="02020603050405020304" pitchFamily="18" charset="0"/>
              </a:rPr>
              <a:t>RevLineCr</a:t>
            </a:r>
            <a:r>
              <a:rPr lang="en-US" b="1" dirty="0">
                <a:solidFill>
                  <a:srgbClr val="4B2936"/>
                </a:solidFill>
                <a:latin typeface="Times New Roman" panose="02020603050405020304" pitchFamily="18" charset="0"/>
                <a:cs typeface="Times New Roman" panose="02020603050405020304" pitchFamily="18" charset="0"/>
              </a:rPr>
              <a:t> with </a:t>
            </a:r>
            <a:r>
              <a:rPr lang="en-US" b="1" dirty="0" err="1">
                <a:solidFill>
                  <a:srgbClr val="4B2936"/>
                </a:solidFill>
                <a:latin typeface="Times New Roman" panose="02020603050405020304" pitchFamily="18" charset="0"/>
                <a:cs typeface="Times New Roman" panose="02020603050405020304" pitchFamily="18" charset="0"/>
              </a:rPr>
              <a:t>MIS_Status</a:t>
            </a:r>
            <a:r>
              <a:rPr lang="en-US" b="1" dirty="0">
                <a:solidFill>
                  <a:srgbClr val="4B2936"/>
                </a:solidFill>
                <a:latin typeface="Times New Roman" panose="02020603050405020304" pitchFamily="18" charset="0"/>
                <a:cs typeface="Times New Roman" panose="02020603050405020304" pitchFamily="18" charset="0"/>
              </a:rPr>
              <a:t> - </a:t>
            </a:r>
            <a:r>
              <a:rPr lang="en-US" dirty="0">
                <a:solidFill>
                  <a:srgbClr val="4B2936"/>
                </a:solidFill>
                <a:latin typeface="Times New Roman" panose="02020603050405020304" pitchFamily="18" charset="0"/>
                <a:cs typeface="Times New Roman" panose="02020603050405020304" pitchFamily="18" charset="0"/>
              </a:rPr>
              <a:t>People with No Revolving Line of Credit fall more under PIF than the people with those.</a:t>
            </a:r>
          </a:p>
          <a:p>
            <a:r>
              <a:rPr lang="en-US" b="1" dirty="0" err="1">
                <a:solidFill>
                  <a:srgbClr val="4B2936"/>
                </a:solidFill>
                <a:latin typeface="Times New Roman" panose="02020603050405020304" pitchFamily="18" charset="0"/>
                <a:cs typeface="Times New Roman" panose="02020603050405020304" pitchFamily="18" charset="0"/>
              </a:rPr>
              <a:t>NewExist</a:t>
            </a:r>
            <a:r>
              <a:rPr lang="en-US" b="1" dirty="0">
                <a:solidFill>
                  <a:srgbClr val="4B2936"/>
                </a:solidFill>
                <a:latin typeface="Times New Roman" panose="02020603050405020304" pitchFamily="18" charset="0"/>
                <a:cs typeface="Times New Roman" panose="02020603050405020304" pitchFamily="18" charset="0"/>
              </a:rPr>
              <a:t>  and </a:t>
            </a:r>
            <a:r>
              <a:rPr lang="en-US" b="1" dirty="0" err="1">
                <a:solidFill>
                  <a:srgbClr val="4B2936"/>
                </a:solidFill>
                <a:latin typeface="Times New Roman" panose="02020603050405020304" pitchFamily="18" charset="0"/>
                <a:cs typeface="Times New Roman" panose="02020603050405020304" pitchFamily="18" charset="0"/>
              </a:rPr>
              <a:t>MIS_Status</a:t>
            </a:r>
            <a:r>
              <a:rPr lang="en-US" b="1" dirty="0">
                <a:solidFill>
                  <a:srgbClr val="4B2936"/>
                </a:solidFill>
                <a:latin typeface="Times New Roman" panose="02020603050405020304" pitchFamily="18" charset="0"/>
                <a:cs typeface="Times New Roman" panose="02020603050405020304" pitchFamily="18" charset="0"/>
              </a:rPr>
              <a:t> – </a:t>
            </a:r>
            <a:r>
              <a:rPr lang="en-US" dirty="0">
                <a:solidFill>
                  <a:srgbClr val="4B2936"/>
                </a:solidFill>
                <a:latin typeface="Times New Roman" panose="02020603050405020304" pitchFamily="18" charset="0"/>
                <a:cs typeface="Times New Roman" panose="02020603050405020304" pitchFamily="18" charset="0"/>
              </a:rPr>
              <a:t>People with the Existing Business are more falling under PIF</a:t>
            </a:r>
          </a:p>
          <a:p>
            <a:endParaRPr lang="en-US"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340233" y="387619"/>
            <a:ext cx="1187051" cy="411359"/>
          </a:xfrm>
          <a:prstGeom prst="rect">
            <a:avLst/>
          </a:prstGeom>
        </p:spPr>
      </p:pic>
    </p:spTree>
    <p:extLst>
      <p:ext uri="{BB962C8B-B14F-4D97-AF65-F5344CB8AC3E}">
        <p14:creationId xmlns:p14="http://schemas.microsoft.com/office/powerpoint/2010/main" val="108486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984" y="145473"/>
            <a:ext cx="9601200" cy="638804"/>
          </a:xfrm>
        </p:spPr>
        <p:txBody>
          <a:bodyPr>
            <a:normAutofit fontScale="90000"/>
          </a:bodyPr>
          <a:lstStyle/>
          <a:p>
            <a:r>
              <a:rPr lang="en-US" dirty="0">
                <a:latin typeface="Algerian" panose="04020705040A02060702" pitchFamily="82" charset="0"/>
              </a:rPr>
              <a:t>Graphs:</a:t>
            </a:r>
            <a:endParaRPr lang="en-IN" dirty="0">
              <a:latin typeface="Algerian" panose="04020705040A02060702" pitchFamily="82" charset="0"/>
            </a:endParaRP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5400000">
            <a:off x="1474590" y="324672"/>
            <a:ext cx="3002110" cy="3921323"/>
          </a:xfrm>
        </p:spPr>
      </p:pic>
      <p:pic>
        <p:nvPicPr>
          <p:cNvPr id="12" name="Content Placeholder 1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953658" y="784279"/>
            <a:ext cx="3362036" cy="3002110"/>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045" y="784279"/>
            <a:ext cx="3619784" cy="300211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81" y="3786388"/>
            <a:ext cx="3938677" cy="291062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010" y="3786388"/>
            <a:ext cx="3362036" cy="2910625"/>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0397" y="3786388"/>
            <a:ext cx="3602431" cy="2910626"/>
          </a:xfrm>
          <a:prstGeom prst="rect">
            <a:avLst/>
          </a:prstGeom>
        </p:spPr>
      </p:pic>
      <p:pic>
        <p:nvPicPr>
          <p:cNvPr id="9" name="Picture 8">
            <a:extLst>
              <a:ext uri="{FF2B5EF4-FFF2-40B4-BE49-F238E27FC236}">
                <a16:creationId xmlns:a16="http://schemas.microsoft.com/office/drawing/2014/main" id="{1CA3D693-DC86-3243-8E7E-328636EF4361}"/>
              </a:ext>
            </a:extLst>
          </p:cNvPr>
          <p:cNvPicPr>
            <a:picLocks noChangeAspect="1"/>
          </p:cNvPicPr>
          <p:nvPr/>
        </p:nvPicPr>
        <p:blipFill>
          <a:blip r:embed="rId8"/>
          <a:stretch>
            <a:fillRect/>
          </a:stretch>
        </p:blipFill>
        <p:spPr>
          <a:xfrm>
            <a:off x="10327354" y="167239"/>
            <a:ext cx="1187051" cy="411359"/>
          </a:xfrm>
          <a:prstGeom prst="rect">
            <a:avLst/>
          </a:prstGeom>
        </p:spPr>
      </p:pic>
    </p:spTree>
    <p:extLst>
      <p:ext uri="{BB962C8B-B14F-4D97-AF65-F5344CB8AC3E}">
        <p14:creationId xmlns:p14="http://schemas.microsoft.com/office/powerpoint/2010/main" val="236703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latin typeface="Algerian" panose="04020705040A02060702" pitchFamily="82" charset="0"/>
              </a:rPr>
              <a:t>Model Building</a:t>
            </a:r>
            <a:endParaRPr lang="en-IN" dirty="0">
              <a:latin typeface="Algerian" panose="04020705040A02060702" pitchFamily="82" charset="0"/>
            </a:endParaRPr>
          </a:p>
        </p:txBody>
      </p:sp>
      <p:pic>
        <p:nvPicPr>
          <p:cNvPr id="3" name="Picture 2">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377996" y="411652"/>
            <a:ext cx="1187051" cy="411359"/>
          </a:xfrm>
          <a:prstGeom prst="rect">
            <a:avLst/>
          </a:prstGeom>
        </p:spPr>
      </p:pic>
    </p:spTree>
    <p:extLst>
      <p:ext uri="{BB962C8B-B14F-4D97-AF65-F5344CB8AC3E}">
        <p14:creationId xmlns:p14="http://schemas.microsoft.com/office/powerpoint/2010/main" val="323664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192292"/>
            <a:ext cx="6458756" cy="574001"/>
          </a:xfrm>
        </p:spPr>
        <p:txBody>
          <a:bodyPr>
            <a:normAutofit fontScale="90000"/>
          </a:bodyPr>
          <a:lstStyle/>
          <a:p>
            <a:r>
              <a:rPr lang="en-US" dirty="0">
                <a:latin typeface="Algerian" panose="04020705040A02060702" pitchFamily="82" charset="0"/>
              </a:rPr>
              <a:t>Feature Importance</a:t>
            </a:r>
            <a:endParaRPr lang="en-IN" dirty="0">
              <a:latin typeface="Algerian" panose="04020705040A02060702" pitchFamily="82" charset="0"/>
            </a:endParaRPr>
          </a:p>
        </p:txBody>
      </p:sp>
      <p:sp>
        <p:nvSpPr>
          <p:cNvPr id="3" name="Content Placeholder 2"/>
          <p:cNvSpPr>
            <a:spLocks noGrp="1"/>
          </p:cNvSpPr>
          <p:nvPr>
            <p:ph idx="1"/>
          </p:nvPr>
        </p:nvSpPr>
        <p:spPr>
          <a:xfrm>
            <a:off x="1371599" y="901521"/>
            <a:ext cx="10683025" cy="5956479"/>
          </a:xfrm>
        </p:spPr>
        <p:txBody>
          <a:bodyPr/>
          <a:lstStyle/>
          <a:p>
            <a:r>
              <a:rPr lang="en-IN" dirty="0"/>
              <a:t>Using </a:t>
            </a:r>
            <a:r>
              <a:rPr lang="en-IN" dirty="0" err="1"/>
              <a:t>ExtraTreesClassifier</a:t>
            </a:r>
            <a:r>
              <a:rPr lang="en-IN" dirty="0"/>
              <a:t>, feature importance is determined and unnecessary variables are removed again. Below columns shows high Importance:</a:t>
            </a:r>
          </a:p>
          <a:p>
            <a:pPr marL="0" indent="0">
              <a:buNone/>
            </a:pPr>
            <a:r>
              <a:rPr lang="en-IN" b="1" dirty="0"/>
              <a:t> “Zip”, “CCSC” , “</a:t>
            </a:r>
            <a:r>
              <a:rPr lang="en-IN" b="1" dirty="0" err="1"/>
              <a:t>ApprovalFY</a:t>
            </a:r>
            <a:r>
              <a:rPr lang="en-IN" b="1" dirty="0"/>
              <a:t>” , “Term”, “</a:t>
            </a:r>
            <a:r>
              <a:rPr lang="en-IN" b="1" dirty="0" err="1"/>
              <a:t>UrbanRural</a:t>
            </a:r>
            <a:r>
              <a:rPr lang="en-IN" b="1" dirty="0"/>
              <a:t>” , “</a:t>
            </a:r>
            <a:r>
              <a:rPr lang="en-IN" b="1" dirty="0" err="1"/>
              <a:t>LowDoc</a:t>
            </a:r>
            <a:r>
              <a:rPr lang="en-IN" b="1" dirty="0"/>
              <a:t>”, “</a:t>
            </a:r>
            <a:r>
              <a:rPr lang="en-IN" b="1" dirty="0" err="1"/>
              <a:t>DisbursementGross</a:t>
            </a:r>
            <a:r>
              <a:rPr lang="en-IN" b="1" dirty="0"/>
              <a:t>”,        “</a:t>
            </a:r>
            <a:r>
              <a:rPr lang="en-IN" b="1" dirty="0" err="1"/>
              <a:t>GrAppv</a:t>
            </a:r>
            <a:r>
              <a:rPr lang="en-IN" b="1" dirty="0"/>
              <a:t>”, “</a:t>
            </a:r>
            <a:r>
              <a:rPr lang="en-IN" b="1" dirty="0" err="1"/>
              <a:t>SBA_Appv</a:t>
            </a:r>
            <a:r>
              <a:rPr lang="en-IN" b="1" dirty="0"/>
              <a:t>”</a:t>
            </a:r>
          </a:p>
          <a:p>
            <a:r>
              <a:rPr lang="en-US" dirty="0"/>
              <a:t>We are dropping </a:t>
            </a:r>
            <a:r>
              <a:rPr lang="en-US" b="1" dirty="0" err="1"/>
              <a:t>ChgoffPrinGr</a:t>
            </a:r>
            <a:r>
              <a:rPr lang="en-US" dirty="0"/>
              <a:t> because it depends on the target variable.</a:t>
            </a:r>
            <a:endParaRPr lang="en-IN" dirty="0"/>
          </a:p>
          <a:p>
            <a:pPr marL="0" indent="0">
              <a:buNone/>
            </a:pP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893" y="2839074"/>
            <a:ext cx="7109672" cy="3883698"/>
          </a:xfrm>
          <a:prstGeom prst="rect">
            <a:avLst/>
          </a:prstGeom>
        </p:spPr>
      </p:pic>
      <p:pic>
        <p:nvPicPr>
          <p:cNvPr id="5" name="Picture 4">
            <a:extLst>
              <a:ext uri="{FF2B5EF4-FFF2-40B4-BE49-F238E27FC236}">
                <a16:creationId xmlns:a16="http://schemas.microsoft.com/office/drawing/2014/main" id="{1CA3D693-DC86-3243-8E7E-328636EF4361}"/>
              </a:ext>
            </a:extLst>
          </p:cNvPr>
          <p:cNvPicPr>
            <a:picLocks noChangeAspect="1"/>
          </p:cNvPicPr>
          <p:nvPr/>
        </p:nvPicPr>
        <p:blipFill>
          <a:blip r:embed="rId3"/>
          <a:stretch>
            <a:fillRect/>
          </a:stretch>
        </p:blipFill>
        <p:spPr>
          <a:xfrm>
            <a:off x="10481900" y="192292"/>
            <a:ext cx="1187051" cy="411359"/>
          </a:xfrm>
          <a:prstGeom prst="rect">
            <a:avLst/>
          </a:prstGeom>
        </p:spPr>
      </p:pic>
    </p:spTree>
    <p:extLst>
      <p:ext uri="{BB962C8B-B14F-4D97-AF65-F5344CB8AC3E}">
        <p14:creationId xmlns:p14="http://schemas.microsoft.com/office/powerpoint/2010/main" val="364259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71945"/>
          </a:xfrm>
        </p:spPr>
        <p:txBody>
          <a:bodyPr>
            <a:normAutofit fontScale="90000"/>
          </a:bodyPr>
          <a:lstStyle/>
          <a:p>
            <a:pPr algn="ctr"/>
            <a:r>
              <a:rPr lang="en-US" dirty="0">
                <a:latin typeface="Algerian" panose="04020705040A02060702" pitchFamily="82" charset="0"/>
              </a:rPr>
              <a:t>Contents</a:t>
            </a:r>
            <a:endParaRPr lang="en-IN" dirty="0">
              <a:latin typeface="Algerian" panose="04020705040A02060702" pitchFamily="82" charset="0"/>
            </a:endParaRPr>
          </a:p>
        </p:txBody>
      </p:sp>
      <p:sp>
        <p:nvSpPr>
          <p:cNvPr id="3" name="Content Placeholder 2"/>
          <p:cNvSpPr>
            <a:spLocks noGrp="1"/>
          </p:cNvSpPr>
          <p:nvPr>
            <p:ph idx="1"/>
          </p:nvPr>
        </p:nvSpPr>
        <p:spPr>
          <a:xfrm>
            <a:off x="1371600" y="1357745"/>
            <a:ext cx="9601200" cy="4509655"/>
          </a:xfrm>
        </p:spPr>
        <p:txBody>
          <a:bodyPr/>
          <a:lstStyle/>
          <a:p>
            <a:r>
              <a:rPr lang="en-US" dirty="0"/>
              <a:t>INTRODUCTION</a:t>
            </a:r>
          </a:p>
          <a:p>
            <a:r>
              <a:rPr lang="en-US" dirty="0"/>
              <a:t>PROJECT FLOW</a:t>
            </a:r>
          </a:p>
          <a:p>
            <a:r>
              <a:rPr lang="en-US" dirty="0"/>
              <a:t>DATA PREPARATION</a:t>
            </a:r>
          </a:p>
          <a:p>
            <a:r>
              <a:rPr lang="en-US" dirty="0"/>
              <a:t>MODEL BUILDING</a:t>
            </a:r>
          </a:p>
          <a:p>
            <a:r>
              <a:rPr lang="en-US" dirty="0"/>
              <a:t>MODEL DEPLOYMENT</a:t>
            </a:r>
          </a:p>
          <a:p>
            <a:pPr marL="0" indent="0">
              <a:buNone/>
            </a:pPr>
            <a:endParaRPr lang="en-US" dirty="0"/>
          </a:p>
          <a:p>
            <a:endParaRPr lang="en-US" dirty="0"/>
          </a:p>
          <a:p>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778115" y="144148"/>
            <a:ext cx="1187051" cy="411359"/>
          </a:xfrm>
          <a:prstGeom prst="rect">
            <a:avLst/>
          </a:prstGeom>
        </p:spPr>
      </p:pic>
    </p:spTree>
    <p:extLst>
      <p:ext uri="{BB962C8B-B14F-4D97-AF65-F5344CB8AC3E}">
        <p14:creationId xmlns:p14="http://schemas.microsoft.com/office/powerpoint/2010/main" val="3049657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871" y="247918"/>
            <a:ext cx="9601200" cy="563451"/>
          </a:xfrm>
        </p:spPr>
        <p:txBody>
          <a:bodyPr>
            <a:normAutofit fontScale="90000"/>
          </a:bodyPr>
          <a:lstStyle/>
          <a:p>
            <a:r>
              <a:rPr lang="en-US" b="1" dirty="0" err="1">
                <a:latin typeface="Algerian" panose="04020705040A02060702" pitchFamily="82" charset="0"/>
              </a:rPr>
              <a:t>MoDels</a:t>
            </a:r>
            <a:r>
              <a:rPr lang="en-US" b="1" dirty="0">
                <a:latin typeface="Algerian" panose="04020705040A02060702" pitchFamily="82" charset="0"/>
              </a:rPr>
              <a:t> Built</a:t>
            </a:r>
            <a:endParaRPr lang="en-IN" b="1" dirty="0">
              <a:latin typeface="Algerian" panose="04020705040A02060702" pitchFamily="82" charset="0"/>
            </a:endParaRPr>
          </a:p>
        </p:txBody>
      </p:sp>
      <p:sp>
        <p:nvSpPr>
          <p:cNvPr id="3" name="Content Placeholder 2"/>
          <p:cNvSpPr>
            <a:spLocks noGrp="1"/>
          </p:cNvSpPr>
          <p:nvPr>
            <p:ph idx="1"/>
          </p:nvPr>
        </p:nvSpPr>
        <p:spPr>
          <a:xfrm>
            <a:off x="1023871" y="978793"/>
            <a:ext cx="10708783" cy="5666705"/>
          </a:xfrm>
        </p:spPr>
        <p:txBody>
          <a:bodyPr/>
          <a:lstStyle/>
          <a:p>
            <a:pPr marL="457200" indent="-457200">
              <a:buFont typeface="+mj-lt"/>
              <a:buAutoNum type="arabicPeriod"/>
            </a:pPr>
            <a:r>
              <a:rPr lang="en-IN" b="1" dirty="0" err="1"/>
              <a:t>SGDClassifier</a:t>
            </a:r>
            <a:r>
              <a:rPr lang="en-IN" b="1" dirty="0"/>
              <a:t>.  </a:t>
            </a:r>
          </a:p>
          <a:p>
            <a:pPr marL="457200" indent="-457200">
              <a:buFont typeface="+mj-lt"/>
              <a:buAutoNum type="arabicPeriod"/>
            </a:pPr>
            <a:r>
              <a:rPr lang="en-IN" b="1" dirty="0"/>
              <a:t>Support Vector Machine (SVM) </a:t>
            </a:r>
          </a:p>
          <a:p>
            <a:pPr marL="457200" indent="-457200">
              <a:buFont typeface="+mj-lt"/>
              <a:buAutoNum type="arabicPeriod"/>
            </a:pPr>
            <a:r>
              <a:rPr lang="en-IN" b="1" dirty="0"/>
              <a:t>KNN (K- Nearest Neighbour)</a:t>
            </a:r>
          </a:p>
          <a:p>
            <a:pPr marL="457200" indent="-457200">
              <a:buFont typeface="+mj-lt"/>
              <a:buAutoNum type="arabicPeriod"/>
            </a:pPr>
            <a:r>
              <a:rPr lang="en-IN" b="1" dirty="0"/>
              <a:t>Random Forest </a:t>
            </a:r>
          </a:p>
          <a:p>
            <a:pPr marL="457200" indent="-457200">
              <a:buFont typeface="+mj-lt"/>
              <a:buAutoNum type="arabicPeriod"/>
            </a:pPr>
            <a:r>
              <a:rPr lang="en-US" b="1" dirty="0"/>
              <a:t>Random Forest with </a:t>
            </a:r>
            <a:r>
              <a:rPr lang="en-US" b="1" dirty="0" err="1"/>
              <a:t>RandomizedSearchCV</a:t>
            </a:r>
            <a:endParaRPr lang="en-US" b="1" dirty="0"/>
          </a:p>
          <a:p>
            <a:pPr marL="457200" indent="-457200">
              <a:buFont typeface="+mj-lt"/>
              <a:buAutoNum type="arabicPeriod"/>
            </a:pPr>
            <a:r>
              <a:rPr lang="en-US" b="1" dirty="0"/>
              <a:t>Random Forest with SMOTE</a:t>
            </a:r>
          </a:p>
          <a:p>
            <a:pPr marL="457200" indent="-457200">
              <a:buFont typeface="+mj-lt"/>
              <a:buAutoNum type="arabicPeriod"/>
            </a:pPr>
            <a:r>
              <a:rPr lang="en-US" b="1" dirty="0" err="1"/>
              <a:t>XGBClassifier</a:t>
            </a:r>
            <a:endParaRPr lang="en-IN" b="1"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545603" y="247918"/>
            <a:ext cx="1187051" cy="411359"/>
          </a:xfrm>
          <a:prstGeom prst="rect">
            <a:avLst/>
          </a:prstGeom>
        </p:spPr>
      </p:pic>
    </p:spTree>
    <p:extLst>
      <p:ext uri="{BB962C8B-B14F-4D97-AF65-F5344CB8AC3E}">
        <p14:creationId xmlns:p14="http://schemas.microsoft.com/office/powerpoint/2010/main" val="2376563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14966"/>
          </a:xfrm>
        </p:spPr>
        <p:txBody>
          <a:bodyPr>
            <a:normAutofit fontScale="90000"/>
          </a:bodyPr>
          <a:lstStyle/>
          <a:p>
            <a:pPr marL="571500" indent="-571500">
              <a:buFont typeface="Wingdings" panose="05000000000000000000" pitchFamily="2" charset="2"/>
              <a:buChar char="q"/>
            </a:pPr>
            <a:r>
              <a:rPr lang="en-US" sz="3200" dirty="0" err="1">
                <a:latin typeface="Algerian" panose="04020705040A02060702" pitchFamily="82" charset="0"/>
              </a:rPr>
              <a:t>SGDClassifier</a:t>
            </a:r>
            <a:r>
              <a:rPr lang="en-US" sz="3200" dirty="0">
                <a:latin typeface="Algerian" panose="04020705040A02060702" pitchFamily="82" charset="0"/>
              </a:rPr>
              <a:t> (Stochastic gradient descent)</a:t>
            </a:r>
            <a:endParaRPr lang="en-IN" sz="3200" dirty="0">
              <a:latin typeface="Algerian" panose="04020705040A02060702" pitchFamily="82" charset="0"/>
            </a:endParaRPr>
          </a:p>
        </p:txBody>
      </p:sp>
      <p:sp>
        <p:nvSpPr>
          <p:cNvPr id="3" name="Content Placeholder 2"/>
          <p:cNvSpPr>
            <a:spLocks noGrp="1"/>
          </p:cNvSpPr>
          <p:nvPr>
            <p:ph idx="1"/>
          </p:nvPr>
        </p:nvSpPr>
        <p:spPr>
          <a:xfrm>
            <a:off x="1371599" y="1300765"/>
            <a:ext cx="10502721" cy="5434885"/>
          </a:xfrm>
        </p:spPr>
        <p:txBody>
          <a:bodyPr/>
          <a:lstStyle/>
          <a:p>
            <a:pPr marL="0" indent="0">
              <a:buNone/>
            </a:pPr>
            <a:r>
              <a:rPr lang="en-US" dirty="0"/>
              <a:t>SGD is a technique that is used to find the minima of a function. </a:t>
            </a:r>
            <a:r>
              <a:rPr lang="en-US" dirty="0" err="1"/>
              <a:t>SGDClassifier</a:t>
            </a:r>
            <a:r>
              <a:rPr lang="en-US" dirty="0"/>
              <a:t> is a linear classifier (in </a:t>
            </a:r>
            <a:r>
              <a:rPr lang="en-US" dirty="0" err="1"/>
              <a:t>sklearn</a:t>
            </a:r>
            <a:r>
              <a:rPr lang="en-US" dirty="0"/>
              <a:t> it is a linear SVM) that uses SGD for training (that is, looking for the minima of the loss using SGD). </a:t>
            </a:r>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8" y="2429909"/>
            <a:ext cx="4814397" cy="3442484"/>
          </a:xfrm>
          <a:prstGeom prst="rect">
            <a:avLst/>
          </a:prstGeom>
        </p:spPr>
      </p:pic>
      <p:pic>
        <p:nvPicPr>
          <p:cNvPr id="6" name="Picture 5"/>
          <p:cNvPicPr>
            <a:picLocks noChangeAspect="1"/>
          </p:cNvPicPr>
          <p:nvPr/>
        </p:nvPicPr>
        <p:blipFill rotWithShape="1">
          <a:blip r:embed="rId3"/>
          <a:srcRect l="20443" t="34292" r="66851" b="52325"/>
          <a:stretch/>
        </p:blipFill>
        <p:spPr>
          <a:xfrm>
            <a:off x="6375042" y="2429909"/>
            <a:ext cx="2975020" cy="1607036"/>
          </a:xfrm>
          <a:prstGeom prst="rect">
            <a:avLst/>
          </a:prstGeom>
        </p:spPr>
      </p:pic>
      <p:sp>
        <p:nvSpPr>
          <p:cNvPr id="9" name="Rectangle 8"/>
          <p:cNvSpPr/>
          <p:nvPr/>
        </p:nvSpPr>
        <p:spPr>
          <a:xfrm>
            <a:off x="1324219" y="6041896"/>
            <a:ext cx="5271072" cy="646331"/>
          </a:xfrm>
          <a:prstGeom prst="rect">
            <a:avLst/>
          </a:prstGeom>
        </p:spPr>
        <p:txBody>
          <a:bodyPr wrap="square">
            <a:spAutoFit/>
          </a:bodyPr>
          <a:lstStyle/>
          <a:p>
            <a:r>
              <a:rPr lang="en-US" dirty="0"/>
              <a:t>The Area under the Curve Using </a:t>
            </a:r>
            <a:r>
              <a:rPr lang="en-US" dirty="0" err="1"/>
              <a:t>SGDClassifier</a:t>
            </a:r>
            <a:r>
              <a:rPr lang="en-US" dirty="0"/>
              <a:t> is 0.49</a:t>
            </a:r>
            <a:endParaRPr lang="en-IN" dirty="0"/>
          </a:p>
        </p:txBody>
      </p:sp>
      <p:pic>
        <p:nvPicPr>
          <p:cNvPr id="10" name="Picture 9"/>
          <p:cNvPicPr>
            <a:picLocks noChangeAspect="1"/>
          </p:cNvPicPr>
          <p:nvPr/>
        </p:nvPicPr>
        <p:blipFill rotWithShape="1">
          <a:blip r:embed="rId4"/>
          <a:srcRect l="19546" t="33582" r="45084" b="53037"/>
          <a:stretch/>
        </p:blipFill>
        <p:spPr>
          <a:xfrm>
            <a:off x="6375042" y="4151151"/>
            <a:ext cx="5306096" cy="1721242"/>
          </a:xfrm>
          <a:prstGeom prst="rect">
            <a:avLst/>
          </a:prstGeom>
        </p:spPr>
      </p:pic>
      <p:pic>
        <p:nvPicPr>
          <p:cNvPr id="11" name="Picture 10">
            <a:extLst>
              <a:ext uri="{FF2B5EF4-FFF2-40B4-BE49-F238E27FC236}">
                <a16:creationId xmlns:a16="http://schemas.microsoft.com/office/drawing/2014/main" id="{1CA3D693-DC86-3243-8E7E-328636EF4361}"/>
              </a:ext>
            </a:extLst>
          </p:cNvPr>
          <p:cNvPicPr>
            <a:picLocks noChangeAspect="1"/>
          </p:cNvPicPr>
          <p:nvPr/>
        </p:nvPicPr>
        <p:blipFill>
          <a:blip r:embed="rId5"/>
          <a:stretch>
            <a:fillRect/>
          </a:stretch>
        </p:blipFill>
        <p:spPr>
          <a:xfrm>
            <a:off x="10236509" y="310617"/>
            <a:ext cx="1187051" cy="411359"/>
          </a:xfrm>
          <a:prstGeom prst="rect">
            <a:avLst/>
          </a:prstGeom>
        </p:spPr>
      </p:pic>
    </p:spTree>
    <p:extLst>
      <p:ext uri="{BB962C8B-B14F-4D97-AF65-F5344CB8AC3E}">
        <p14:creationId xmlns:p14="http://schemas.microsoft.com/office/powerpoint/2010/main" val="13954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5039"/>
            <a:ext cx="3367825" cy="666482"/>
          </a:xfrm>
        </p:spPr>
        <p:txBody>
          <a:bodyPr>
            <a:normAutofit fontScale="90000"/>
          </a:bodyPr>
          <a:lstStyle/>
          <a:p>
            <a:pPr marL="571500" indent="-571500">
              <a:buFont typeface="Wingdings" panose="05000000000000000000" pitchFamily="2" charset="2"/>
              <a:buChar char="q"/>
            </a:pPr>
            <a:r>
              <a:rPr lang="en-US" dirty="0">
                <a:latin typeface="Algerian" panose="04020705040A02060702" pitchFamily="82" charset="0"/>
              </a:rPr>
              <a:t>SVM</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749" y="1332964"/>
            <a:ext cx="4964805" cy="4005329"/>
          </a:xfrm>
        </p:spPr>
      </p:pic>
      <p:pic>
        <p:nvPicPr>
          <p:cNvPr id="5" name="Picture 4"/>
          <p:cNvPicPr>
            <a:picLocks noChangeAspect="1"/>
          </p:cNvPicPr>
          <p:nvPr/>
        </p:nvPicPr>
        <p:blipFill rotWithShape="1">
          <a:blip r:embed="rId3"/>
          <a:srcRect l="19481" t="58758" r="34492" b="21875"/>
          <a:stretch/>
        </p:blipFill>
        <p:spPr>
          <a:xfrm>
            <a:off x="6207616" y="4559121"/>
            <a:ext cx="5486401" cy="1558345"/>
          </a:xfrm>
          <a:prstGeom prst="rect">
            <a:avLst/>
          </a:prstGeom>
        </p:spPr>
      </p:pic>
      <p:sp>
        <p:nvSpPr>
          <p:cNvPr id="6" name="Rectangle 5"/>
          <p:cNvSpPr/>
          <p:nvPr/>
        </p:nvSpPr>
        <p:spPr>
          <a:xfrm>
            <a:off x="1265951" y="5400404"/>
            <a:ext cx="4014369" cy="646331"/>
          </a:xfrm>
          <a:prstGeom prst="rect">
            <a:avLst/>
          </a:prstGeom>
        </p:spPr>
        <p:txBody>
          <a:bodyPr wrap="none">
            <a:spAutoFit/>
          </a:bodyPr>
          <a:lstStyle/>
          <a:p>
            <a:r>
              <a:rPr lang="en-IN" dirty="0"/>
              <a:t>The Area under the Curve using SVM is </a:t>
            </a:r>
          </a:p>
          <a:p>
            <a:r>
              <a:rPr lang="en-IN" dirty="0"/>
              <a:t>0.70</a:t>
            </a:r>
          </a:p>
        </p:txBody>
      </p:sp>
      <p:pic>
        <p:nvPicPr>
          <p:cNvPr id="7" name="Picture 6">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506966" y="362600"/>
            <a:ext cx="1187051" cy="411359"/>
          </a:xfrm>
          <a:prstGeom prst="rect">
            <a:avLst/>
          </a:prstGeom>
        </p:spPr>
      </p:pic>
      <p:pic>
        <p:nvPicPr>
          <p:cNvPr id="8" name="Picture 7">
            <a:extLst>
              <a:ext uri="{FF2B5EF4-FFF2-40B4-BE49-F238E27FC236}">
                <a16:creationId xmlns:a16="http://schemas.microsoft.com/office/drawing/2014/main" id="{EA2B69D1-2F33-4960-929F-13F65189D3A9}"/>
              </a:ext>
            </a:extLst>
          </p:cNvPr>
          <p:cNvPicPr>
            <a:picLocks noChangeAspect="1"/>
          </p:cNvPicPr>
          <p:nvPr/>
        </p:nvPicPr>
        <p:blipFill>
          <a:blip r:embed="rId5"/>
          <a:stretch>
            <a:fillRect/>
          </a:stretch>
        </p:blipFill>
        <p:spPr>
          <a:xfrm>
            <a:off x="7225198" y="1971578"/>
            <a:ext cx="2724150" cy="1552575"/>
          </a:xfrm>
          <a:prstGeom prst="rect">
            <a:avLst/>
          </a:prstGeom>
        </p:spPr>
      </p:pic>
    </p:spTree>
    <p:extLst>
      <p:ext uri="{BB962C8B-B14F-4D97-AF65-F5344CB8AC3E}">
        <p14:creationId xmlns:p14="http://schemas.microsoft.com/office/powerpoint/2010/main" val="3857176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99435"/>
            <a:ext cx="5093594" cy="524814"/>
          </a:xfrm>
        </p:spPr>
        <p:txBody>
          <a:bodyPr>
            <a:normAutofit fontScale="90000"/>
          </a:bodyPr>
          <a:lstStyle/>
          <a:p>
            <a:pPr marL="571500" indent="-571500">
              <a:buFont typeface="Wingdings" panose="05000000000000000000" pitchFamily="2" charset="2"/>
              <a:buChar char="q"/>
            </a:pPr>
            <a:r>
              <a:rPr lang="en-US" dirty="0">
                <a:latin typeface="Algerian" panose="04020705040A02060702" pitchFamily="82" charset="0"/>
              </a:rPr>
              <a:t>KNN</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198" y="1021679"/>
            <a:ext cx="5108543" cy="3795020"/>
          </a:xfrm>
        </p:spPr>
      </p:pic>
      <p:sp>
        <p:nvSpPr>
          <p:cNvPr id="5" name="Rectangle 4"/>
          <p:cNvSpPr/>
          <p:nvPr/>
        </p:nvSpPr>
        <p:spPr>
          <a:xfrm>
            <a:off x="1371600" y="5014129"/>
            <a:ext cx="4330416" cy="646331"/>
          </a:xfrm>
          <a:prstGeom prst="rect">
            <a:avLst/>
          </a:prstGeom>
        </p:spPr>
        <p:txBody>
          <a:bodyPr wrap="none">
            <a:spAutoFit/>
          </a:bodyPr>
          <a:lstStyle/>
          <a:p>
            <a:r>
              <a:rPr lang="en-IN" dirty="0"/>
              <a:t>The Area under the Curve for this model is </a:t>
            </a:r>
          </a:p>
          <a:p>
            <a:r>
              <a:rPr lang="en-IN" dirty="0"/>
              <a:t>0.675</a:t>
            </a:r>
          </a:p>
        </p:txBody>
      </p:sp>
      <p:pic>
        <p:nvPicPr>
          <p:cNvPr id="6" name="Picture 5"/>
          <p:cNvPicPr>
            <a:picLocks noChangeAspect="1"/>
          </p:cNvPicPr>
          <p:nvPr/>
        </p:nvPicPr>
        <p:blipFill rotWithShape="1">
          <a:blip r:embed="rId3"/>
          <a:srcRect l="20018" t="44840" r="65969" b="41946"/>
          <a:stretch/>
        </p:blipFill>
        <p:spPr>
          <a:xfrm>
            <a:off x="6774286" y="1472440"/>
            <a:ext cx="3257556" cy="1727030"/>
          </a:xfrm>
          <a:prstGeom prst="rect">
            <a:avLst/>
          </a:prstGeom>
        </p:spPr>
      </p:pic>
      <p:pic>
        <p:nvPicPr>
          <p:cNvPr id="7" name="Picture 6"/>
          <p:cNvPicPr>
            <a:picLocks noChangeAspect="1"/>
          </p:cNvPicPr>
          <p:nvPr/>
        </p:nvPicPr>
        <p:blipFill rotWithShape="1">
          <a:blip r:embed="rId4"/>
          <a:srcRect l="19678" t="56294" r="46074" b="29445"/>
          <a:stretch/>
        </p:blipFill>
        <p:spPr>
          <a:xfrm>
            <a:off x="6774286" y="3335628"/>
            <a:ext cx="4752306" cy="1678501"/>
          </a:xfrm>
          <a:prstGeom prst="rect">
            <a:avLst/>
          </a:prstGeom>
        </p:spPr>
      </p:pic>
      <p:pic>
        <p:nvPicPr>
          <p:cNvPr id="8" name="Picture 7">
            <a:extLst>
              <a:ext uri="{FF2B5EF4-FFF2-40B4-BE49-F238E27FC236}">
                <a16:creationId xmlns:a16="http://schemas.microsoft.com/office/drawing/2014/main" id="{1CA3D693-DC86-3243-8E7E-328636EF4361}"/>
              </a:ext>
            </a:extLst>
          </p:cNvPr>
          <p:cNvPicPr>
            <a:picLocks noChangeAspect="1"/>
          </p:cNvPicPr>
          <p:nvPr/>
        </p:nvPicPr>
        <p:blipFill>
          <a:blip r:embed="rId5"/>
          <a:stretch>
            <a:fillRect/>
          </a:stretch>
        </p:blipFill>
        <p:spPr>
          <a:xfrm>
            <a:off x="10339541" y="356162"/>
            <a:ext cx="1187051" cy="411359"/>
          </a:xfrm>
          <a:prstGeom prst="rect">
            <a:avLst/>
          </a:prstGeom>
        </p:spPr>
      </p:pic>
    </p:spTree>
    <p:extLst>
      <p:ext uri="{BB962C8B-B14F-4D97-AF65-F5344CB8AC3E}">
        <p14:creationId xmlns:p14="http://schemas.microsoft.com/office/powerpoint/2010/main" val="1881839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265" y="222160"/>
            <a:ext cx="9601200" cy="743755"/>
          </a:xfrm>
        </p:spPr>
        <p:txBody>
          <a:bodyPr>
            <a:normAutofit fontScale="90000"/>
          </a:bodyPr>
          <a:lstStyle/>
          <a:p>
            <a:pPr marL="571500" indent="-571500">
              <a:buFont typeface="Wingdings" panose="05000000000000000000" pitchFamily="2" charset="2"/>
              <a:buChar char="q"/>
            </a:pPr>
            <a:r>
              <a:rPr lang="en-US" dirty="0">
                <a:latin typeface="Algerian" panose="04020705040A02060702" pitchFamily="82" charset="0"/>
              </a:rPr>
              <a:t>Random Forest(Deployed Model)</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851" y="1208411"/>
            <a:ext cx="4814397" cy="3442484"/>
          </a:xfrm>
        </p:spPr>
      </p:pic>
      <p:sp>
        <p:nvSpPr>
          <p:cNvPr id="5" name="Rectangle 4"/>
          <p:cNvSpPr/>
          <p:nvPr/>
        </p:nvSpPr>
        <p:spPr>
          <a:xfrm>
            <a:off x="1350851" y="4893391"/>
            <a:ext cx="4814397" cy="646331"/>
          </a:xfrm>
          <a:prstGeom prst="rect">
            <a:avLst/>
          </a:prstGeom>
        </p:spPr>
        <p:txBody>
          <a:bodyPr wrap="square">
            <a:spAutoFit/>
          </a:bodyPr>
          <a:lstStyle/>
          <a:p>
            <a:r>
              <a:rPr lang="en-IN" dirty="0"/>
              <a:t>The Area under the Curve for this model is </a:t>
            </a:r>
          </a:p>
          <a:p>
            <a:r>
              <a:rPr lang="en-IN" dirty="0"/>
              <a:t>0.977</a:t>
            </a:r>
          </a:p>
        </p:txBody>
      </p:sp>
      <p:pic>
        <p:nvPicPr>
          <p:cNvPr id="6" name="Picture 5"/>
          <p:cNvPicPr>
            <a:picLocks noChangeAspect="1"/>
          </p:cNvPicPr>
          <p:nvPr/>
        </p:nvPicPr>
        <p:blipFill rotWithShape="1">
          <a:blip r:embed="rId3"/>
          <a:srcRect l="20953" t="26189" r="66266" b="64304"/>
          <a:stretch/>
        </p:blipFill>
        <p:spPr>
          <a:xfrm>
            <a:off x="6387921" y="1208410"/>
            <a:ext cx="4008852" cy="1676457"/>
          </a:xfrm>
          <a:prstGeom prst="rect">
            <a:avLst/>
          </a:prstGeom>
        </p:spPr>
      </p:pic>
      <p:pic>
        <p:nvPicPr>
          <p:cNvPr id="7" name="Picture 6"/>
          <p:cNvPicPr>
            <a:picLocks noChangeAspect="1"/>
          </p:cNvPicPr>
          <p:nvPr/>
        </p:nvPicPr>
        <p:blipFill rotWithShape="1">
          <a:blip r:embed="rId3"/>
          <a:srcRect l="19679" t="66681" r="45875" b="19058"/>
          <a:stretch/>
        </p:blipFill>
        <p:spPr>
          <a:xfrm>
            <a:off x="6387921" y="3271234"/>
            <a:ext cx="5254580" cy="1622157"/>
          </a:xfrm>
          <a:prstGeom prst="rect">
            <a:avLst/>
          </a:prstGeom>
        </p:spPr>
      </p:pic>
      <p:pic>
        <p:nvPicPr>
          <p:cNvPr id="8" name="Picture 7">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689465" y="222160"/>
            <a:ext cx="1187051" cy="411359"/>
          </a:xfrm>
          <a:prstGeom prst="rect">
            <a:avLst/>
          </a:prstGeom>
        </p:spPr>
      </p:pic>
    </p:spTree>
    <p:extLst>
      <p:ext uri="{BB962C8B-B14F-4D97-AF65-F5344CB8AC3E}">
        <p14:creationId xmlns:p14="http://schemas.microsoft.com/office/powerpoint/2010/main" val="294987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67" y="235039"/>
            <a:ext cx="10019764" cy="602088"/>
          </a:xfrm>
        </p:spPr>
        <p:txBody>
          <a:bodyPr>
            <a:noAutofit/>
          </a:bodyPr>
          <a:lstStyle/>
          <a:p>
            <a:pPr marL="571500" indent="-571500">
              <a:buFont typeface="Wingdings" panose="05000000000000000000" pitchFamily="2" charset="2"/>
              <a:buChar char="q"/>
            </a:pPr>
            <a:r>
              <a:rPr lang="en-US" sz="3200" dirty="0" err="1">
                <a:latin typeface="Algerian" panose="04020705040A02060702" pitchFamily="82" charset="0"/>
              </a:rPr>
              <a:t>RandomForest</a:t>
            </a:r>
            <a:r>
              <a:rPr lang="en-US" sz="3200" dirty="0">
                <a:latin typeface="Algerian" panose="04020705040A02060702" pitchFamily="82" charset="0"/>
              </a:rPr>
              <a:t> with </a:t>
            </a:r>
            <a:r>
              <a:rPr lang="en-US" sz="3200" dirty="0" err="1">
                <a:latin typeface="Algerian" panose="04020705040A02060702" pitchFamily="82" charset="0"/>
              </a:rPr>
              <a:t>RandomizedSearchCV</a:t>
            </a:r>
            <a:endParaRPr lang="en-IN" sz="3200"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068" y="1305119"/>
            <a:ext cx="5192490" cy="3712835"/>
          </a:xfrm>
        </p:spPr>
      </p:pic>
      <p:sp>
        <p:nvSpPr>
          <p:cNvPr id="5" name="Rectangle 4"/>
          <p:cNvSpPr/>
          <p:nvPr/>
        </p:nvSpPr>
        <p:spPr>
          <a:xfrm>
            <a:off x="1434160" y="5550236"/>
            <a:ext cx="4814397" cy="646331"/>
          </a:xfrm>
          <a:prstGeom prst="rect">
            <a:avLst/>
          </a:prstGeom>
        </p:spPr>
        <p:txBody>
          <a:bodyPr wrap="square">
            <a:spAutoFit/>
          </a:bodyPr>
          <a:lstStyle/>
          <a:p>
            <a:r>
              <a:rPr lang="en-IN" dirty="0"/>
              <a:t>The Area under the Curve for this model is </a:t>
            </a:r>
          </a:p>
          <a:p>
            <a:r>
              <a:rPr lang="en-IN" dirty="0"/>
              <a:t>0.978</a:t>
            </a:r>
          </a:p>
        </p:txBody>
      </p:sp>
      <p:pic>
        <p:nvPicPr>
          <p:cNvPr id="6" name="Picture 5"/>
          <p:cNvPicPr>
            <a:picLocks noChangeAspect="1"/>
          </p:cNvPicPr>
          <p:nvPr/>
        </p:nvPicPr>
        <p:blipFill rotWithShape="1">
          <a:blip r:embed="rId3"/>
          <a:srcRect l="19776" t="36049" r="40205" b="27860"/>
          <a:stretch/>
        </p:blipFill>
        <p:spPr>
          <a:xfrm>
            <a:off x="6362162" y="1107583"/>
            <a:ext cx="5829837" cy="3683358"/>
          </a:xfrm>
          <a:prstGeom prst="rect">
            <a:avLst/>
          </a:prstGeom>
        </p:spPr>
      </p:pic>
      <p:pic>
        <p:nvPicPr>
          <p:cNvPr id="7" name="Picture 6">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752357" y="179459"/>
            <a:ext cx="1187051" cy="411359"/>
          </a:xfrm>
          <a:prstGeom prst="rect">
            <a:avLst/>
          </a:prstGeom>
        </p:spPr>
      </p:pic>
    </p:spTree>
    <p:extLst>
      <p:ext uri="{BB962C8B-B14F-4D97-AF65-F5344CB8AC3E}">
        <p14:creationId xmlns:p14="http://schemas.microsoft.com/office/powerpoint/2010/main" val="1118098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749" y="196403"/>
            <a:ext cx="9137561" cy="769513"/>
          </a:xfrm>
        </p:spPr>
        <p:txBody>
          <a:bodyPr>
            <a:normAutofit/>
          </a:bodyPr>
          <a:lstStyle/>
          <a:p>
            <a:pPr marL="571500" indent="-571500">
              <a:buFont typeface="Wingdings" panose="05000000000000000000" pitchFamily="2" charset="2"/>
              <a:buChar char="q"/>
            </a:pPr>
            <a:r>
              <a:rPr lang="en-US" sz="3200" dirty="0">
                <a:latin typeface="Algerian" panose="04020705040A02060702" pitchFamily="82" charset="0"/>
              </a:rPr>
              <a:t>SMOTE with Random Forest</a:t>
            </a:r>
            <a:endParaRPr lang="en-IN" sz="3200"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749" y="1112444"/>
            <a:ext cx="5216510" cy="3730011"/>
          </a:xfrm>
        </p:spPr>
      </p:pic>
      <p:sp>
        <p:nvSpPr>
          <p:cNvPr id="5" name="Rectangle 4"/>
          <p:cNvSpPr/>
          <p:nvPr/>
        </p:nvSpPr>
        <p:spPr>
          <a:xfrm>
            <a:off x="935865" y="4988983"/>
            <a:ext cx="5317394" cy="646331"/>
          </a:xfrm>
          <a:prstGeom prst="rect">
            <a:avLst/>
          </a:prstGeom>
        </p:spPr>
        <p:txBody>
          <a:bodyPr wrap="square">
            <a:spAutoFit/>
          </a:bodyPr>
          <a:lstStyle/>
          <a:p>
            <a:r>
              <a:rPr lang="en-IN" dirty="0"/>
              <a:t>The Area under the Curve for this model is </a:t>
            </a:r>
          </a:p>
          <a:p>
            <a:r>
              <a:rPr lang="en-IN" dirty="0"/>
              <a:t>0.50</a:t>
            </a:r>
          </a:p>
        </p:txBody>
      </p:sp>
      <p:pic>
        <p:nvPicPr>
          <p:cNvPr id="6" name="Picture 5"/>
          <p:cNvPicPr>
            <a:picLocks noChangeAspect="1"/>
          </p:cNvPicPr>
          <p:nvPr/>
        </p:nvPicPr>
        <p:blipFill rotWithShape="1">
          <a:blip r:embed="rId3"/>
          <a:srcRect l="18985" t="49252" r="39937" b="13953"/>
          <a:stretch/>
        </p:blipFill>
        <p:spPr>
          <a:xfrm>
            <a:off x="6375041" y="1112444"/>
            <a:ext cx="5653827" cy="3730011"/>
          </a:xfrm>
          <a:prstGeom prst="rect">
            <a:avLst/>
          </a:prstGeom>
        </p:spPr>
      </p:pic>
      <p:pic>
        <p:nvPicPr>
          <p:cNvPr id="7" name="Picture 6">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507658" y="196403"/>
            <a:ext cx="1187051" cy="411359"/>
          </a:xfrm>
          <a:prstGeom prst="rect">
            <a:avLst/>
          </a:prstGeom>
        </p:spPr>
      </p:pic>
    </p:spTree>
    <p:extLst>
      <p:ext uri="{BB962C8B-B14F-4D97-AF65-F5344CB8AC3E}">
        <p14:creationId xmlns:p14="http://schemas.microsoft.com/office/powerpoint/2010/main" val="3799853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870" y="247918"/>
            <a:ext cx="8738315" cy="602087"/>
          </a:xfrm>
        </p:spPr>
        <p:txBody>
          <a:bodyPr>
            <a:normAutofit fontScale="90000"/>
          </a:bodyPr>
          <a:lstStyle/>
          <a:p>
            <a:pPr marL="571500" indent="-571500">
              <a:buFont typeface="Wingdings" panose="05000000000000000000" pitchFamily="2" charset="2"/>
              <a:buChar char="q"/>
            </a:pPr>
            <a:r>
              <a:rPr lang="en-US" dirty="0" err="1">
                <a:latin typeface="Algerian" panose="04020705040A02060702" pitchFamily="82" charset="0"/>
              </a:rPr>
              <a:t>XBGClassifier</a:t>
            </a:r>
            <a:r>
              <a:rPr lang="en-US" dirty="0">
                <a:latin typeface="Algerian" panose="04020705040A02060702" pitchFamily="82" charset="0"/>
              </a:rPr>
              <a:t>(Best Model)</a:t>
            </a:r>
            <a:endParaRPr lang="en-IN"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802" y="1083412"/>
            <a:ext cx="4814397" cy="3442484"/>
          </a:xfrm>
        </p:spPr>
      </p:pic>
      <p:sp>
        <p:nvSpPr>
          <p:cNvPr id="6" name="Rectangle 5"/>
          <p:cNvSpPr/>
          <p:nvPr/>
        </p:nvSpPr>
        <p:spPr>
          <a:xfrm>
            <a:off x="1188802" y="4759303"/>
            <a:ext cx="4814397" cy="646331"/>
          </a:xfrm>
          <a:prstGeom prst="rect">
            <a:avLst/>
          </a:prstGeom>
        </p:spPr>
        <p:txBody>
          <a:bodyPr wrap="square">
            <a:spAutoFit/>
          </a:bodyPr>
          <a:lstStyle/>
          <a:p>
            <a:r>
              <a:rPr lang="en-IN" dirty="0"/>
              <a:t>The Area under the Curve for this model is </a:t>
            </a:r>
          </a:p>
          <a:p>
            <a:r>
              <a:rPr lang="en-IN" dirty="0"/>
              <a:t>0.98</a:t>
            </a:r>
          </a:p>
        </p:txBody>
      </p:sp>
      <p:pic>
        <p:nvPicPr>
          <p:cNvPr id="7" name="Picture 6"/>
          <p:cNvPicPr>
            <a:picLocks noChangeAspect="1"/>
          </p:cNvPicPr>
          <p:nvPr/>
        </p:nvPicPr>
        <p:blipFill rotWithShape="1">
          <a:blip r:embed="rId3"/>
          <a:srcRect l="19579" t="29005" r="37264" b="33671"/>
          <a:stretch/>
        </p:blipFill>
        <p:spPr>
          <a:xfrm>
            <a:off x="6181858" y="1130400"/>
            <a:ext cx="5615190" cy="3348508"/>
          </a:xfrm>
          <a:prstGeom prst="rect">
            <a:avLst/>
          </a:prstGeom>
        </p:spPr>
      </p:pic>
      <p:pic>
        <p:nvPicPr>
          <p:cNvPr id="8" name="Picture 7">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494779" y="247918"/>
            <a:ext cx="1187051" cy="411359"/>
          </a:xfrm>
          <a:prstGeom prst="rect">
            <a:avLst/>
          </a:prstGeom>
        </p:spPr>
      </p:pic>
    </p:spTree>
    <p:extLst>
      <p:ext uri="{BB962C8B-B14F-4D97-AF65-F5344CB8AC3E}">
        <p14:creationId xmlns:p14="http://schemas.microsoft.com/office/powerpoint/2010/main" val="3721771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507" y="196402"/>
            <a:ext cx="8802710" cy="885423"/>
          </a:xfrm>
        </p:spPr>
        <p:txBody>
          <a:bodyPr/>
          <a:lstStyle/>
          <a:p>
            <a:r>
              <a:rPr lang="en-US" dirty="0">
                <a:latin typeface="Algerian" panose="04020705040A02060702" pitchFamily="82" charset="0"/>
              </a:rPr>
              <a:t>Model Evaluation</a:t>
            </a:r>
            <a:endParaRPr lang="en-IN" dirty="0">
              <a:latin typeface="Algerian" panose="04020705040A02060702" pitchFamily="82" charset="0"/>
            </a:endParaRPr>
          </a:p>
        </p:txBody>
      </p:sp>
      <p:sp>
        <p:nvSpPr>
          <p:cNvPr id="3" name="Content Placeholder 2"/>
          <p:cNvSpPr>
            <a:spLocks noGrp="1"/>
          </p:cNvSpPr>
          <p:nvPr>
            <p:ph idx="1"/>
          </p:nvPr>
        </p:nvSpPr>
        <p:spPr>
          <a:xfrm>
            <a:off x="1062507" y="978794"/>
            <a:ext cx="10670147" cy="5602310"/>
          </a:xfrm>
        </p:spPr>
        <p:txBody>
          <a:bodyPr>
            <a:normAutofit/>
          </a:bodyPr>
          <a:lstStyle/>
          <a:p>
            <a:pPr>
              <a:buFont typeface="Wingdings" panose="05000000000000000000" pitchFamily="2" charset="2"/>
              <a:buChar char="§"/>
            </a:pPr>
            <a:r>
              <a:rPr lang="en-US" sz="1800" dirty="0"/>
              <a:t>For our Loan default prediction project, False Negatives Rate is the best metric to evaluate the model. Lower the number of false negatives, better the model is.</a:t>
            </a:r>
          </a:p>
          <a:p>
            <a:pPr>
              <a:buFont typeface="Wingdings" panose="05000000000000000000" pitchFamily="2" charset="2"/>
              <a:buChar char="§"/>
            </a:pPr>
            <a:r>
              <a:rPr lang="en-US" sz="1800" dirty="0"/>
              <a:t>In this project, False negative is when model predicting “a borrower will not default a loan even though he will “. Our model cannot afford having higher False Negatives as it leads to negative impact on the investors and the credibility of the company. So, we evaluated our models using the number of False negatives and accuracies</a:t>
            </a:r>
            <a:r>
              <a:rPr lang="en-US" sz="1700" dirty="0"/>
              <a:t>.</a:t>
            </a:r>
            <a:endParaRPr lang="en-IN" sz="1700"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545603" y="227754"/>
            <a:ext cx="1187051" cy="411359"/>
          </a:xfrm>
          <a:prstGeom prst="rect">
            <a:avLst/>
          </a:prstGeom>
        </p:spPr>
      </p:pic>
    </p:spTree>
    <p:extLst>
      <p:ext uri="{BB962C8B-B14F-4D97-AF65-F5344CB8AC3E}">
        <p14:creationId xmlns:p14="http://schemas.microsoft.com/office/powerpoint/2010/main" val="134328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55675" y="313899"/>
            <a:ext cx="5403850" cy="6414447"/>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59526" y="313900"/>
            <a:ext cx="5525716" cy="6414446"/>
          </a:xfrm>
        </p:spPr>
      </p:pic>
    </p:spTree>
    <p:extLst>
      <p:ext uri="{BB962C8B-B14F-4D97-AF65-F5344CB8AC3E}">
        <p14:creationId xmlns:p14="http://schemas.microsoft.com/office/powerpoint/2010/main" val="413105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71599" y="685800"/>
            <a:ext cx="10438327" cy="769513"/>
          </a:xfrm>
        </p:spPr>
        <p:txBody>
          <a:bodyPr>
            <a:normAutofit/>
          </a:bodyPr>
          <a:lstStyle/>
          <a:p>
            <a:r>
              <a:rPr lang="en-US" sz="4000" dirty="0">
                <a:latin typeface="Algerian" panose="04020705040A02060702" pitchFamily="82" charset="0"/>
              </a:rPr>
              <a:t>BUSINESS PROBLEM:</a:t>
            </a:r>
            <a:endParaRPr lang="en-IN" sz="4000" dirty="0">
              <a:latin typeface="Algerian" panose="04020705040A02060702" pitchFamily="82" charset="0"/>
            </a:endParaRPr>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2900" t="23054" r="4700" b="11788"/>
          <a:stretch/>
        </p:blipFill>
        <p:spPr>
          <a:xfrm>
            <a:off x="1493949" y="1571222"/>
            <a:ext cx="10315978" cy="4881094"/>
          </a:xfrm>
        </p:spPr>
      </p:pic>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622875" y="158532"/>
            <a:ext cx="1187051" cy="411359"/>
          </a:xfrm>
          <a:prstGeom prst="rect">
            <a:avLst/>
          </a:prstGeom>
        </p:spPr>
      </p:pic>
    </p:spTree>
    <p:extLst>
      <p:ext uri="{BB962C8B-B14F-4D97-AF65-F5344CB8AC3E}">
        <p14:creationId xmlns:p14="http://schemas.microsoft.com/office/powerpoint/2010/main" val="1009498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latin typeface="Algerian" panose="04020705040A02060702" pitchFamily="82" charset="0"/>
              </a:rPr>
              <a:t>Model Deployment</a:t>
            </a:r>
            <a:endParaRPr lang="en-IN" dirty="0">
              <a:latin typeface="Algerian" panose="04020705040A02060702" pitchFamily="82" charset="0"/>
            </a:endParaRPr>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377996" y="308621"/>
            <a:ext cx="1187051" cy="411359"/>
          </a:xfrm>
          <a:prstGeom prst="rect">
            <a:avLst/>
          </a:prstGeom>
        </p:spPr>
      </p:pic>
    </p:spTree>
    <p:extLst>
      <p:ext uri="{BB962C8B-B14F-4D97-AF65-F5344CB8AC3E}">
        <p14:creationId xmlns:p14="http://schemas.microsoft.com/office/powerpoint/2010/main" val="3386924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9800" y="330200"/>
            <a:ext cx="10857940" cy="6527799"/>
          </a:xfrm>
        </p:spPr>
        <p:txBody>
          <a:bodyPr/>
          <a:lstStyle/>
          <a:p>
            <a:pPr marL="0" indent="0">
              <a:buNone/>
            </a:pPr>
            <a:r>
              <a:rPr lang="en-US" i="1" dirty="0"/>
              <a:t>We did Model deployment using Flask. Flask is a micro web framework written in Python. It can create a REST API that allows you to send data, and receive a prediction as a response.</a:t>
            </a:r>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610689" y="64394"/>
            <a:ext cx="1187051" cy="411359"/>
          </a:xfrm>
          <a:prstGeom prst="rect">
            <a:avLst/>
          </a:prstGeom>
        </p:spPr>
      </p:pic>
      <p:pic>
        <p:nvPicPr>
          <p:cNvPr id="5" name="Picture 4"/>
          <p:cNvPicPr>
            <a:picLocks noChangeAspect="1"/>
          </p:cNvPicPr>
          <p:nvPr/>
        </p:nvPicPr>
        <p:blipFill rotWithShape="1">
          <a:blip r:embed="rId3"/>
          <a:srcRect l="8394" t="-174" r="18982" b="2220"/>
          <a:stretch/>
        </p:blipFill>
        <p:spPr>
          <a:xfrm>
            <a:off x="1090256" y="1007464"/>
            <a:ext cx="7713092" cy="5750012"/>
          </a:xfrm>
          <a:prstGeom prst="rect">
            <a:avLst/>
          </a:prstGeom>
        </p:spPr>
      </p:pic>
    </p:spTree>
    <p:extLst>
      <p:ext uri="{BB962C8B-B14F-4D97-AF65-F5344CB8AC3E}">
        <p14:creationId xmlns:p14="http://schemas.microsoft.com/office/powerpoint/2010/main" val="58870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1337" y="2316487"/>
            <a:ext cx="8104635" cy="1508538"/>
          </a:xfrm>
        </p:spPr>
        <p:txBody>
          <a:bodyPr anchor="ctr"/>
          <a:lstStyle/>
          <a:p>
            <a:r>
              <a:rPr lang="en-US" dirty="0">
                <a:latin typeface="Algerian" panose="04020705040A02060702" pitchFamily="82" charset="0"/>
              </a:rPr>
              <a:t>Thank You!</a:t>
            </a:r>
            <a:endParaRPr lang="en-IN" dirty="0">
              <a:latin typeface="Algerian" panose="04020705040A02060702" pitchFamily="82" charset="0"/>
            </a:endParaRPr>
          </a:p>
        </p:txBody>
      </p:sp>
      <p:sp>
        <p:nvSpPr>
          <p:cNvPr id="3" name="Subtitle 2"/>
          <p:cNvSpPr>
            <a:spLocks noGrp="1"/>
          </p:cNvSpPr>
          <p:nvPr>
            <p:ph type="subTitle" idx="1"/>
          </p:nvPr>
        </p:nvSpPr>
        <p:spPr>
          <a:xfrm>
            <a:off x="2665928" y="3644721"/>
            <a:ext cx="8229600" cy="1918952"/>
          </a:xfrm>
        </p:spPr>
        <p:txBody>
          <a:bodyPr>
            <a:normAutofit fontScale="92500" lnSpcReduction="20000"/>
          </a:bodyPr>
          <a:lstStyle/>
          <a:p>
            <a:pPr algn="r"/>
            <a:r>
              <a:rPr lang="en-US" dirty="0">
                <a:solidFill>
                  <a:schemeClr val="tx2"/>
                </a:solidFill>
                <a:latin typeface="Algerian" panose="04020705040A02060702" pitchFamily="82" charset="0"/>
              </a:rPr>
              <a:t>Nikita </a:t>
            </a:r>
            <a:r>
              <a:rPr lang="en-US" dirty="0" err="1">
                <a:solidFill>
                  <a:schemeClr val="tx2"/>
                </a:solidFill>
                <a:latin typeface="Algerian" panose="04020705040A02060702" pitchFamily="82" charset="0"/>
              </a:rPr>
              <a:t>Salunkhe</a:t>
            </a:r>
            <a:endParaRPr lang="en-US" dirty="0">
              <a:solidFill>
                <a:schemeClr val="tx2"/>
              </a:solidFill>
              <a:latin typeface="Algerian" panose="04020705040A02060702" pitchFamily="82" charset="0"/>
            </a:endParaRPr>
          </a:p>
          <a:p>
            <a:pPr algn="r"/>
            <a:r>
              <a:rPr lang="en-US" dirty="0" err="1">
                <a:solidFill>
                  <a:schemeClr val="tx2"/>
                </a:solidFill>
                <a:latin typeface="Algerian" panose="04020705040A02060702" pitchFamily="82" charset="0"/>
              </a:rPr>
              <a:t>Rashmi</a:t>
            </a:r>
            <a:r>
              <a:rPr lang="en-US" dirty="0">
                <a:solidFill>
                  <a:schemeClr val="tx2"/>
                </a:solidFill>
                <a:latin typeface="Algerian" panose="04020705040A02060702" pitchFamily="82" charset="0"/>
              </a:rPr>
              <a:t> </a:t>
            </a:r>
            <a:r>
              <a:rPr lang="en-US" dirty="0" err="1">
                <a:solidFill>
                  <a:schemeClr val="tx2"/>
                </a:solidFill>
                <a:latin typeface="Algerian" panose="04020705040A02060702" pitchFamily="82" charset="0"/>
              </a:rPr>
              <a:t>Bhujbal</a:t>
            </a:r>
            <a:endParaRPr lang="en-US" dirty="0">
              <a:solidFill>
                <a:schemeClr val="tx2"/>
              </a:solidFill>
              <a:latin typeface="Algerian" panose="04020705040A02060702" pitchFamily="82" charset="0"/>
            </a:endParaRPr>
          </a:p>
          <a:p>
            <a:pPr algn="r"/>
            <a:r>
              <a:rPr lang="en-US" dirty="0" err="1">
                <a:solidFill>
                  <a:schemeClr val="tx2"/>
                </a:solidFill>
                <a:latin typeface="Algerian" panose="04020705040A02060702" pitchFamily="82" charset="0"/>
              </a:rPr>
              <a:t>Pravin</a:t>
            </a:r>
            <a:r>
              <a:rPr lang="en-US" dirty="0">
                <a:solidFill>
                  <a:schemeClr val="tx2"/>
                </a:solidFill>
                <a:latin typeface="Algerian" panose="04020705040A02060702" pitchFamily="82" charset="0"/>
              </a:rPr>
              <a:t> </a:t>
            </a:r>
            <a:r>
              <a:rPr lang="en-US" dirty="0" err="1">
                <a:solidFill>
                  <a:schemeClr val="tx2"/>
                </a:solidFill>
                <a:latin typeface="Algerian" panose="04020705040A02060702" pitchFamily="82" charset="0"/>
              </a:rPr>
              <a:t>Konar</a:t>
            </a:r>
            <a:endParaRPr lang="en-US" dirty="0">
              <a:solidFill>
                <a:schemeClr val="tx2"/>
              </a:solidFill>
              <a:latin typeface="Algerian" panose="04020705040A02060702" pitchFamily="82" charset="0"/>
            </a:endParaRPr>
          </a:p>
          <a:p>
            <a:pPr algn="r"/>
            <a:r>
              <a:rPr lang="en-US" dirty="0" err="1">
                <a:solidFill>
                  <a:schemeClr val="tx2"/>
                </a:solidFill>
                <a:latin typeface="Algerian" panose="04020705040A02060702" pitchFamily="82" charset="0"/>
              </a:rPr>
              <a:t>Uttej</a:t>
            </a:r>
            <a:r>
              <a:rPr lang="en-US" dirty="0">
                <a:solidFill>
                  <a:schemeClr val="tx2"/>
                </a:solidFill>
                <a:latin typeface="Algerian" panose="04020705040A02060702" pitchFamily="82" charset="0"/>
              </a:rPr>
              <a:t> Reddy</a:t>
            </a:r>
          </a:p>
          <a:p>
            <a:pPr algn="r"/>
            <a:r>
              <a:rPr lang="en-US" dirty="0" err="1">
                <a:solidFill>
                  <a:schemeClr val="tx2"/>
                </a:solidFill>
                <a:latin typeface="Algerian" panose="04020705040A02060702" pitchFamily="82" charset="0"/>
              </a:rPr>
              <a:t>Mandar</a:t>
            </a:r>
            <a:r>
              <a:rPr lang="en-US" dirty="0">
                <a:solidFill>
                  <a:schemeClr val="tx2"/>
                </a:solidFill>
                <a:latin typeface="Algerian" panose="04020705040A02060702" pitchFamily="82" charset="0"/>
              </a:rPr>
              <a:t> Makhi</a:t>
            </a:r>
          </a:p>
          <a:p>
            <a:pPr algn="r"/>
            <a:r>
              <a:rPr lang="en-US" dirty="0" err="1">
                <a:solidFill>
                  <a:schemeClr val="tx2"/>
                </a:solidFill>
                <a:latin typeface="Algerian" panose="04020705040A02060702" pitchFamily="82" charset="0"/>
              </a:rPr>
              <a:t>Shubham</a:t>
            </a:r>
            <a:r>
              <a:rPr lang="en-US" dirty="0">
                <a:solidFill>
                  <a:schemeClr val="tx2"/>
                </a:solidFill>
                <a:latin typeface="Algerian" panose="04020705040A02060702" pitchFamily="82" charset="0"/>
              </a:rPr>
              <a:t> More</a:t>
            </a:r>
            <a:endParaRPr lang="en-IN" dirty="0">
              <a:solidFill>
                <a:schemeClr val="tx2"/>
              </a:solidFill>
              <a:latin typeface="Algerian" panose="04020705040A02060702" pitchFamily="82" charset="0"/>
            </a:endParaRPr>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895528" y="154075"/>
            <a:ext cx="1187051" cy="411359"/>
          </a:xfrm>
          <a:prstGeom prst="rect">
            <a:avLst/>
          </a:prstGeom>
        </p:spPr>
      </p:pic>
    </p:spTree>
    <p:extLst>
      <p:ext uri="{BB962C8B-B14F-4D97-AF65-F5344CB8AC3E}">
        <p14:creationId xmlns:p14="http://schemas.microsoft.com/office/powerpoint/2010/main" val="115911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1371600" y="685799"/>
            <a:ext cx="9601200" cy="1722549"/>
          </a:xfrm>
        </p:spPr>
        <p:txBody>
          <a:bodyPr>
            <a:normAutofit/>
          </a:bodyPr>
          <a:lstStyle/>
          <a:p>
            <a:r>
              <a:rPr lang="en-US" sz="2800" b="1" dirty="0">
                <a:solidFill>
                  <a:schemeClr val="accent2">
                    <a:lumMod val="50000"/>
                  </a:schemeClr>
                </a:solidFill>
                <a:latin typeface="Arial"/>
              </a:rPr>
              <a:t>Objective:</a:t>
            </a:r>
            <a:br>
              <a:rPr lang="en-US" b="1" dirty="0">
                <a:solidFill>
                  <a:srgbClr val="002776"/>
                </a:solidFill>
                <a:latin typeface="Arial"/>
              </a:rPr>
            </a:br>
            <a:r>
              <a:rPr lang="en-US" sz="1800" dirty="0"/>
              <a:t>To classify if the borrower will default the loan using borrower’s finance history. That means, given a set of new predictor variables, we need to predict the target variable as</a:t>
            </a:r>
            <a:br>
              <a:rPr lang="en-US" sz="1800" dirty="0"/>
            </a:br>
            <a:r>
              <a:rPr lang="en-IN" sz="1800" dirty="0"/>
              <a:t>1 -&gt; Defaulter</a:t>
            </a:r>
            <a:br>
              <a:rPr lang="en-IN" sz="1800" dirty="0"/>
            </a:br>
            <a:r>
              <a:rPr lang="en-IN" sz="1800" dirty="0"/>
              <a:t>0 -&gt; Non-Defaulter.</a:t>
            </a:r>
          </a:p>
        </p:txBody>
      </p:sp>
      <p:sp>
        <p:nvSpPr>
          <p:cNvPr id="3" name="Content Placeholder 2"/>
          <p:cNvSpPr>
            <a:spLocks noGrp="1"/>
          </p:cNvSpPr>
          <p:nvPr>
            <p:ph idx="1"/>
          </p:nvPr>
        </p:nvSpPr>
        <p:spPr>
          <a:xfrm>
            <a:off x="1371600" y="2846231"/>
            <a:ext cx="9601200" cy="3747751"/>
          </a:xfrm>
        </p:spPr>
        <p:txBody>
          <a:bodyPr/>
          <a:lstStyle/>
          <a:p>
            <a:pPr marL="0" indent="0">
              <a:buNone/>
            </a:pPr>
            <a:r>
              <a:rPr lang="en-US" dirty="0"/>
              <a:t>A </a:t>
            </a:r>
            <a:r>
              <a:rPr lang="en-US" dirty="0" err="1"/>
              <a:t>MIS_Status</a:t>
            </a:r>
            <a:r>
              <a:rPr lang="en-US" dirty="0"/>
              <a:t> of a Bank will be Default when a borrower would not be able to make payment on time or delays payments , refuses or avoids payment. An Individual , Organizations and even states could fall under default. To avoid the loss we have come up with a model which could predict whether one could fall under Default or will he be able to pay in full.</a:t>
            </a:r>
            <a:endParaRPr lang="en-IN" dirty="0"/>
          </a:p>
        </p:txBody>
      </p:sp>
      <p:pic>
        <p:nvPicPr>
          <p:cNvPr id="4" name="Picture 3">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546295" y="179832"/>
            <a:ext cx="1187051" cy="411359"/>
          </a:xfrm>
          <a:prstGeom prst="rect">
            <a:avLst/>
          </a:prstGeom>
        </p:spPr>
      </p:pic>
    </p:spTree>
    <p:extLst>
      <p:ext uri="{BB962C8B-B14F-4D97-AF65-F5344CB8AC3E}">
        <p14:creationId xmlns:p14="http://schemas.microsoft.com/office/powerpoint/2010/main" val="184978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6600" dirty="0">
                <a:latin typeface="Algerian" panose="04020705040A02060702" pitchFamily="82" charset="0"/>
              </a:rPr>
              <a:t>Project Flow</a:t>
            </a:r>
            <a:endParaRPr lang="en-IN" sz="6600" dirty="0">
              <a:latin typeface="Algerian" panose="04020705040A02060702" pitchFamily="82" charset="0"/>
            </a:endParaRPr>
          </a:p>
        </p:txBody>
      </p:sp>
      <p:pic>
        <p:nvPicPr>
          <p:cNvPr id="3" name="Picture 2">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494780" y="257106"/>
            <a:ext cx="1187051" cy="411359"/>
          </a:xfrm>
          <a:prstGeom prst="rect">
            <a:avLst/>
          </a:prstGeom>
        </p:spPr>
      </p:pic>
    </p:spTree>
    <p:extLst>
      <p:ext uri="{BB962C8B-B14F-4D97-AF65-F5344CB8AC3E}">
        <p14:creationId xmlns:p14="http://schemas.microsoft.com/office/powerpoint/2010/main" val="3787494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17495" y="276701"/>
            <a:ext cx="8387269" cy="6164643"/>
          </a:xfrm>
          <a:prstGeom prst="rect">
            <a:avLst/>
          </a:prstGeom>
        </p:spPr>
      </p:pic>
      <p:pic>
        <p:nvPicPr>
          <p:cNvPr id="5" name="Picture 4">
            <a:extLst>
              <a:ext uri="{FF2B5EF4-FFF2-40B4-BE49-F238E27FC236}">
                <a16:creationId xmlns:a16="http://schemas.microsoft.com/office/drawing/2014/main" id="{1CA3D693-DC86-3243-8E7E-328636EF4361}"/>
              </a:ext>
            </a:extLst>
          </p:cNvPr>
          <p:cNvPicPr>
            <a:picLocks noChangeAspect="1"/>
          </p:cNvPicPr>
          <p:nvPr/>
        </p:nvPicPr>
        <p:blipFill>
          <a:blip r:embed="rId3"/>
          <a:stretch>
            <a:fillRect/>
          </a:stretch>
        </p:blipFill>
        <p:spPr>
          <a:xfrm>
            <a:off x="10702572" y="276701"/>
            <a:ext cx="1187051" cy="411359"/>
          </a:xfrm>
          <a:prstGeom prst="rect">
            <a:avLst/>
          </a:prstGeom>
        </p:spPr>
      </p:pic>
    </p:spTree>
    <p:extLst>
      <p:ext uri="{BB962C8B-B14F-4D97-AF65-F5344CB8AC3E}">
        <p14:creationId xmlns:p14="http://schemas.microsoft.com/office/powerpoint/2010/main" val="355516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120775" y="811369"/>
            <a:ext cx="10340975" cy="5511644"/>
          </a:xfrm>
        </p:spPr>
        <p:txBody>
          <a:bodyPr>
            <a:normAutofit fontScale="97500"/>
          </a:bodyPr>
          <a:lstStyle/>
          <a:p>
            <a:pPr>
              <a:buFont typeface="Wingdings" panose="05000000000000000000" pitchFamily="2" charset="2"/>
              <a:buChar char="q"/>
            </a:pPr>
            <a:r>
              <a:rPr lang="en-US" b="1" dirty="0"/>
              <a:t>Data Preparation </a:t>
            </a:r>
            <a:r>
              <a:rPr lang="en-US" dirty="0"/>
              <a:t>– Out of the 26 features in our dataset, Many of them had empty cells. We have Imputed such cells. Also, the features which didn’t seem relevant to our goal were </a:t>
            </a:r>
            <a:r>
              <a:rPr lang="en-IN" dirty="0"/>
              <a:t>removed.</a:t>
            </a:r>
          </a:p>
          <a:p>
            <a:pPr>
              <a:buFont typeface="Wingdings" panose="05000000000000000000" pitchFamily="2" charset="2"/>
              <a:buChar char="q"/>
            </a:pPr>
            <a:r>
              <a:rPr lang="en-US" b="1" dirty="0"/>
              <a:t>Data Modelling </a:t>
            </a:r>
            <a:r>
              <a:rPr lang="en-US" dirty="0"/>
              <a:t>– Data will be divided into two parts. Training data and testing data. The plan is to develop a  model. The model will be developed on Training data and Evaluated on Test data.</a:t>
            </a:r>
          </a:p>
          <a:p>
            <a:pPr>
              <a:buFont typeface="Wingdings" panose="05000000000000000000" pitchFamily="2" charset="2"/>
              <a:buChar char="q"/>
            </a:pPr>
            <a:r>
              <a:rPr lang="en-US" b="1" dirty="0"/>
              <a:t>Model Evaluation</a:t>
            </a:r>
            <a:r>
              <a:rPr lang="en-US" dirty="0"/>
              <a:t> – After developing the Model it is evaluated on accuracy, precision, recall and F1 score .</a:t>
            </a:r>
          </a:p>
          <a:p>
            <a:pPr>
              <a:buFont typeface="Wingdings" panose="05000000000000000000" pitchFamily="2" charset="2"/>
              <a:buChar char="q"/>
            </a:pPr>
            <a:r>
              <a:rPr lang="en-US" b="1" dirty="0"/>
              <a:t>Model Deployment – </a:t>
            </a:r>
            <a:r>
              <a:rPr lang="en-US" dirty="0"/>
              <a:t>The Model is deployed using flask</a:t>
            </a:r>
            <a:endParaRPr lang="en-IN" b="1" dirty="0"/>
          </a:p>
        </p:txBody>
      </p:sp>
      <p:pic>
        <p:nvPicPr>
          <p:cNvPr id="6" name="Picture 5">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364852" y="245553"/>
            <a:ext cx="1187051" cy="411359"/>
          </a:xfrm>
          <a:prstGeom prst="rect">
            <a:avLst/>
          </a:prstGeom>
        </p:spPr>
      </p:pic>
    </p:spTree>
    <p:extLst>
      <p:ext uri="{BB962C8B-B14F-4D97-AF65-F5344CB8AC3E}">
        <p14:creationId xmlns:p14="http://schemas.microsoft.com/office/powerpoint/2010/main" val="184348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3734279"/>
          </a:xfrm>
        </p:spPr>
        <p:txBody>
          <a:bodyPr anchor="ctr">
            <a:normAutofit/>
          </a:bodyPr>
          <a:lstStyle/>
          <a:p>
            <a:pPr algn="ctr"/>
            <a:r>
              <a:rPr lang="en-US" sz="5400" cap="none" dirty="0">
                <a:latin typeface="Algerian" panose="04020705040A02060702" pitchFamily="82" charset="0"/>
              </a:rPr>
              <a:t>DATA Preparation</a:t>
            </a:r>
            <a:endParaRPr lang="en-IN" sz="5400" cap="none" dirty="0">
              <a:latin typeface="Algerian" panose="04020705040A02060702" pitchFamily="82" charset="0"/>
            </a:endParaRPr>
          </a:p>
        </p:txBody>
      </p:sp>
      <p:pic>
        <p:nvPicPr>
          <p:cNvPr id="3" name="Picture 2">
            <a:extLst>
              <a:ext uri="{FF2B5EF4-FFF2-40B4-BE49-F238E27FC236}">
                <a16:creationId xmlns:a16="http://schemas.microsoft.com/office/drawing/2014/main" id="{1CA3D693-DC86-3243-8E7E-328636EF4361}"/>
              </a:ext>
            </a:extLst>
          </p:cNvPr>
          <p:cNvPicPr>
            <a:picLocks noChangeAspect="1"/>
          </p:cNvPicPr>
          <p:nvPr/>
        </p:nvPicPr>
        <p:blipFill>
          <a:blip r:embed="rId2"/>
          <a:stretch>
            <a:fillRect/>
          </a:stretch>
        </p:blipFill>
        <p:spPr>
          <a:xfrm>
            <a:off x="10377996" y="373015"/>
            <a:ext cx="1187051" cy="411359"/>
          </a:xfrm>
          <a:prstGeom prst="rect">
            <a:avLst/>
          </a:prstGeom>
        </p:spPr>
      </p:pic>
    </p:spTree>
    <p:extLst>
      <p:ext uri="{BB962C8B-B14F-4D97-AF65-F5344CB8AC3E}">
        <p14:creationId xmlns:p14="http://schemas.microsoft.com/office/powerpoint/2010/main" val="294076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801C49-915F-484F-A4AA-614199C2A75B}"/>
              </a:ext>
            </a:extLst>
          </p:cNvPr>
          <p:cNvPicPr>
            <a:picLocks noGrp="1" noChangeAspect="1"/>
          </p:cNvPicPr>
          <p:nvPr>
            <p:ph sz="half" idx="1"/>
          </p:nvPr>
        </p:nvPicPr>
        <p:blipFill>
          <a:blip r:embed="rId2"/>
          <a:stretch>
            <a:fillRect/>
          </a:stretch>
        </p:blipFill>
        <p:spPr>
          <a:xfrm>
            <a:off x="1178416" y="637504"/>
            <a:ext cx="10605753" cy="2092816"/>
          </a:xfrm>
          <a:prstGeom prst="rect">
            <a:avLst/>
          </a:prstGeom>
        </p:spPr>
      </p:pic>
      <p:sp>
        <p:nvSpPr>
          <p:cNvPr id="12" name="Content Placeholder 11"/>
          <p:cNvSpPr>
            <a:spLocks noGrp="1"/>
          </p:cNvSpPr>
          <p:nvPr>
            <p:ph sz="half" idx="2"/>
          </p:nvPr>
        </p:nvSpPr>
        <p:spPr>
          <a:xfrm>
            <a:off x="1178416" y="2730321"/>
            <a:ext cx="10605753" cy="3992450"/>
          </a:xfrm>
        </p:spPr>
        <p:txBody>
          <a:bodyPr/>
          <a:lstStyle/>
          <a:p>
            <a:pPr marL="285750" indent="-285750">
              <a:buFont typeface="Arial" panose="020B0604020202020204" pitchFamily="34" charset="0"/>
              <a:buChar char="•"/>
            </a:pPr>
            <a:r>
              <a:rPr lang="en-US" b="1" dirty="0"/>
              <a:t>Total number of rows</a:t>
            </a:r>
            <a:r>
              <a:rPr lang="en-US" dirty="0"/>
              <a:t> – 149999</a:t>
            </a:r>
          </a:p>
          <a:p>
            <a:pPr marL="285750" indent="-285750">
              <a:buFont typeface="Arial" panose="020B0604020202020204" pitchFamily="34" charset="0"/>
              <a:buChar char="•"/>
            </a:pPr>
            <a:r>
              <a:rPr lang="en-US" b="1" dirty="0"/>
              <a:t>Total number of columns</a:t>
            </a:r>
            <a:r>
              <a:rPr lang="en-US" dirty="0"/>
              <a:t> – 26</a:t>
            </a:r>
          </a:p>
          <a:p>
            <a:pPr marL="285750" indent="-285750">
              <a:buFont typeface="Arial" panose="020B0604020202020204" pitchFamily="34" charset="0"/>
              <a:buChar char="•"/>
            </a:pPr>
            <a:r>
              <a:rPr lang="en-IN" b="1" dirty="0"/>
              <a:t>Date ranges (Year’s) </a:t>
            </a:r>
            <a:r>
              <a:rPr lang="en-IN" dirty="0"/>
              <a:t>– 1962 to 2007</a:t>
            </a:r>
          </a:p>
          <a:p>
            <a:pPr marL="285750" indent="-285750">
              <a:buFont typeface="Arial" panose="020B0604020202020204" pitchFamily="34" charset="0"/>
              <a:buChar char="•"/>
            </a:pPr>
            <a:r>
              <a:rPr lang="en-IN" b="1" dirty="0"/>
              <a:t>Missing Values - </a:t>
            </a:r>
            <a:r>
              <a:rPr lang="en-IN" dirty="0"/>
              <a:t> 110938</a:t>
            </a:r>
          </a:p>
          <a:p>
            <a:pPr marL="285750" indent="-285750">
              <a:buFont typeface="Arial" panose="020B0604020202020204" pitchFamily="34" charset="0"/>
              <a:buChar char="•"/>
            </a:pPr>
            <a:r>
              <a:rPr lang="en-IN" b="1" dirty="0"/>
              <a:t>Target Variable -  </a:t>
            </a:r>
            <a:r>
              <a:rPr lang="en-IN" dirty="0" err="1"/>
              <a:t>MIS_Status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pic>
        <p:nvPicPr>
          <p:cNvPr id="14" name="Picture 13"/>
          <p:cNvPicPr>
            <a:picLocks noChangeAspect="1"/>
          </p:cNvPicPr>
          <p:nvPr/>
        </p:nvPicPr>
        <p:blipFill rotWithShape="1">
          <a:blip r:embed="rId3"/>
          <a:srcRect l="16305" t="29747" r="66761" b="10386"/>
          <a:stretch/>
        </p:blipFill>
        <p:spPr>
          <a:xfrm>
            <a:off x="8970974" y="2763879"/>
            <a:ext cx="2665367" cy="3992450"/>
          </a:xfrm>
          <a:prstGeom prst="rect">
            <a:avLst/>
          </a:prstGeom>
        </p:spPr>
      </p:pic>
      <p:sp>
        <p:nvSpPr>
          <p:cNvPr id="15" name="TextBox 14"/>
          <p:cNvSpPr txBox="1"/>
          <p:nvPr/>
        </p:nvSpPr>
        <p:spPr>
          <a:xfrm>
            <a:off x="6929951" y="3366799"/>
            <a:ext cx="1893195" cy="646331"/>
          </a:xfrm>
          <a:prstGeom prst="rect">
            <a:avLst/>
          </a:prstGeom>
          <a:noFill/>
        </p:spPr>
        <p:txBody>
          <a:bodyPr wrap="square" rtlCol="0">
            <a:spAutoFit/>
          </a:bodyPr>
          <a:lstStyle/>
          <a:p>
            <a:r>
              <a:rPr lang="en-US" dirty="0">
                <a:solidFill>
                  <a:schemeClr val="tx2"/>
                </a:solidFill>
              </a:rPr>
              <a:t>Unique Values of each variable</a:t>
            </a:r>
            <a:endParaRPr lang="en-IN" dirty="0">
              <a:solidFill>
                <a:schemeClr val="tx2"/>
              </a:solidFill>
            </a:endParaRPr>
          </a:p>
        </p:txBody>
      </p:sp>
      <p:sp>
        <p:nvSpPr>
          <p:cNvPr id="2" name="TextBox 1"/>
          <p:cNvSpPr txBox="1"/>
          <p:nvPr/>
        </p:nvSpPr>
        <p:spPr>
          <a:xfrm>
            <a:off x="1178416" y="175838"/>
            <a:ext cx="9414456" cy="461665"/>
          </a:xfrm>
          <a:prstGeom prst="rect">
            <a:avLst/>
          </a:prstGeom>
          <a:noFill/>
        </p:spPr>
        <p:txBody>
          <a:bodyPr wrap="square" rtlCol="0">
            <a:spAutoFit/>
          </a:bodyPr>
          <a:lstStyle/>
          <a:p>
            <a:r>
              <a:rPr lang="en-US" sz="2400" dirty="0">
                <a:solidFill>
                  <a:schemeClr val="tx2"/>
                </a:solidFill>
                <a:latin typeface="Algerian" panose="04020705040A02060702" pitchFamily="82" charset="0"/>
              </a:rPr>
              <a:t>EDA(Exploratory Data Analysis)</a:t>
            </a:r>
            <a:endParaRPr lang="en-IN" sz="2400" dirty="0">
              <a:solidFill>
                <a:schemeClr val="tx2"/>
              </a:solidFill>
              <a:latin typeface="Algerian" panose="04020705040A02060702" pitchFamily="82" charset="0"/>
            </a:endParaRPr>
          </a:p>
        </p:txBody>
      </p:sp>
      <p:pic>
        <p:nvPicPr>
          <p:cNvPr id="7" name="Picture 6">
            <a:extLst>
              <a:ext uri="{FF2B5EF4-FFF2-40B4-BE49-F238E27FC236}">
                <a16:creationId xmlns:a16="http://schemas.microsoft.com/office/drawing/2014/main" id="{1CA3D693-DC86-3243-8E7E-328636EF4361}"/>
              </a:ext>
            </a:extLst>
          </p:cNvPr>
          <p:cNvPicPr>
            <a:picLocks noChangeAspect="1"/>
          </p:cNvPicPr>
          <p:nvPr/>
        </p:nvPicPr>
        <p:blipFill>
          <a:blip r:embed="rId4"/>
          <a:stretch>
            <a:fillRect/>
          </a:stretch>
        </p:blipFill>
        <p:spPr>
          <a:xfrm>
            <a:off x="10592872" y="142280"/>
            <a:ext cx="1187051" cy="411359"/>
          </a:xfrm>
          <a:prstGeom prst="rect">
            <a:avLst/>
          </a:prstGeom>
        </p:spPr>
      </p:pic>
    </p:spTree>
    <p:extLst>
      <p:ext uri="{BB962C8B-B14F-4D97-AF65-F5344CB8AC3E}">
        <p14:creationId xmlns:p14="http://schemas.microsoft.com/office/powerpoint/2010/main" val="176169535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999</TotalTime>
  <Words>1387</Words>
  <Application>Microsoft Office PowerPoint</Application>
  <PresentationFormat>Widescreen</PresentationFormat>
  <Paragraphs>155</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Algerian</vt:lpstr>
      <vt:lpstr>Arial</vt:lpstr>
      <vt:lpstr>Bahnschrift SemiBold</vt:lpstr>
      <vt:lpstr>Calibri</vt:lpstr>
      <vt:lpstr>Franklin Gothic Book</vt:lpstr>
      <vt:lpstr>Times New Roman</vt:lpstr>
      <vt:lpstr>Wingdings</vt:lpstr>
      <vt:lpstr>Crop</vt:lpstr>
      <vt:lpstr>Loan prediction</vt:lpstr>
      <vt:lpstr>Contents</vt:lpstr>
      <vt:lpstr>BUSINESS PROBLEM:</vt:lpstr>
      <vt:lpstr>Objective: To classify if the borrower will default the loan using borrower’s finance history. That means, given a set of new predictor variables, we need to predict the target variable as 1 -&gt; Defaulter 0 -&gt; Non-Defaulter.</vt:lpstr>
      <vt:lpstr>Project Flow</vt:lpstr>
      <vt:lpstr>PowerPoint Presentation</vt:lpstr>
      <vt:lpstr>PowerPoint Presentation</vt:lpstr>
      <vt:lpstr>DATA Preparation</vt:lpstr>
      <vt:lpstr>PowerPoint Presentation</vt:lpstr>
      <vt:lpstr>PowerPoint Presentation</vt:lpstr>
      <vt:lpstr> DATA Engineering</vt:lpstr>
      <vt:lpstr>Variable Transformation</vt:lpstr>
      <vt:lpstr>Correlation Matrix</vt:lpstr>
      <vt:lpstr> Univariate Graph Description</vt:lpstr>
      <vt:lpstr>PowerPoint Presentation</vt:lpstr>
      <vt:lpstr>Bivariate Graph Description</vt:lpstr>
      <vt:lpstr>Graphs:</vt:lpstr>
      <vt:lpstr>Model Building</vt:lpstr>
      <vt:lpstr>Feature Importance</vt:lpstr>
      <vt:lpstr>MoDels Built</vt:lpstr>
      <vt:lpstr>SGDClassifier (Stochastic gradient descent)</vt:lpstr>
      <vt:lpstr>SVM</vt:lpstr>
      <vt:lpstr>KNN</vt:lpstr>
      <vt:lpstr>Random Forest(Deployed Model)</vt:lpstr>
      <vt:lpstr>RandomForest with RandomizedSearchCV</vt:lpstr>
      <vt:lpstr>SMOTE with Random Forest</vt:lpstr>
      <vt:lpstr>XBGClassifier(Best Model)</vt:lpstr>
      <vt:lpstr>Model Evaluation</vt:lpstr>
      <vt:lpstr>PowerPoint Presentation</vt:lpstr>
      <vt:lpstr>Model Deployment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prediction</dc:title>
  <dc:creator>Admin</dc:creator>
  <cp:lastModifiedBy>PRAVIN KONAR</cp:lastModifiedBy>
  <cp:revision>76</cp:revision>
  <dcterms:created xsi:type="dcterms:W3CDTF">2020-08-06T10:25:50Z</dcterms:created>
  <dcterms:modified xsi:type="dcterms:W3CDTF">2020-08-09T12:31:48Z</dcterms:modified>
</cp:coreProperties>
</file>